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73" r:id="rId5"/>
    <p:sldId id="276" r:id="rId6"/>
    <p:sldId id="323" r:id="rId7"/>
    <p:sldId id="310" r:id="rId8"/>
    <p:sldId id="311" r:id="rId9"/>
    <p:sldId id="312" r:id="rId10"/>
    <p:sldId id="314" r:id="rId11"/>
    <p:sldId id="315" r:id="rId12"/>
    <p:sldId id="318" r:id="rId13"/>
    <p:sldId id="316" r:id="rId14"/>
    <p:sldId id="317" r:id="rId15"/>
    <p:sldId id="319" r:id="rId16"/>
    <p:sldId id="320" r:id="rId17"/>
    <p:sldId id="321" r:id="rId18"/>
    <p:sldId id="322" r:id="rId19"/>
    <p:sldId id="325" r:id="rId20"/>
    <p:sldId id="324" r:id="rId21"/>
  </p:sldIdLst>
  <p:sldSz cx="12192000" cy="6858000"/>
  <p:notesSz cx="7104063" cy="10234613"/>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B9BD02A-791E-3191-AB28-36D82BB5F9A7}" name="Janura Miroslav" initials="JM" userId="S::janura@upol.cz::555777a3-132a-4476-86ec-55c70f1b8768" providerId="AD"/>
  <p188:author id="{048A5BCC-2F14-0C8D-E215-CED5A15B03CE}" name="Lucia Bizovská" initials="LB" userId="Lucia Bizovská"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9652"/>
    <a:srgbClr val="7030A0"/>
    <a:srgbClr val="45AF7C"/>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24E8A5-A7B3-5D62-1B64-2DC8E80B810D}" v="4" dt="2023-08-22T10:10:03.144"/>
    <p1510:client id="{5979D495-B081-DD66-BDBD-E78EA007F427}" v="1" dt="2023-08-22T10:02:14.859"/>
    <p1510:client id="{924CC8CB-A380-830A-F40C-1612DF44B439}" v="2" dt="2023-08-22T10:05:00.284"/>
  </p1510:revLst>
</p1510:revInfo>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řední styl 2 – zvýraznění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657" autoAdjust="0"/>
  </p:normalViewPr>
  <p:slideViewPr>
    <p:cSldViewPr snapToGrid="0">
      <p:cViewPr varScale="1">
        <p:scale>
          <a:sx n="84" d="100"/>
          <a:sy n="84" d="100"/>
        </p:scale>
        <p:origin x="151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cs-CZ"/>
          </a:p>
        </p:txBody>
      </p:sp>
      <p:sp>
        <p:nvSpPr>
          <p:cNvPr id="3" name="Zástupný symbol pro datum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3E7A5B5F-1C72-4E3D-93E1-441F9B047F27}" type="datetimeFigureOut">
              <a:rPr lang="cs-CZ" smtClean="0"/>
              <a:t>22.08.2023</a:t>
            </a:fld>
            <a:endParaRPr lang="cs-CZ"/>
          </a:p>
        </p:txBody>
      </p:sp>
      <p:sp>
        <p:nvSpPr>
          <p:cNvPr id="4" name="Zástupný symbol pro obrázek snímku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cs-CZ"/>
          </a:p>
        </p:txBody>
      </p:sp>
      <p:sp>
        <p:nvSpPr>
          <p:cNvPr id="5" name="Zástupný symbol pro poznámky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cs-CZ"/>
          </a:p>
        </p:txBody>
      </p:sp>
      <p:sp>
        <p:nvSpPr>
          <p:cNvPr id="7" name="Zástupný symbol pro číslo snímku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346856D1-12FF-4A68-8EDD-972F36465EAB}" type="slidenum">
              <a:rPr lang="cs-CZ" smtClean="0"/>
              <a:t>‹#›</a:t>
            </a:fld>
            <a:endParaRPr lang="cs-CZ"/>
          </a:p>
        </p:txBody>
      </p:sp>
    </p:spTree>
    <p:extLst>
      <p:ext uri="{BB962C8B-B14F-4D97-AF65-F5344CB8AC3E}">
        <p14:creationId xmlns:p14="http://schemas.microsoft.com/office/powerpoint/2010/main" val="2872575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 </a:t>
            </a:r>
          </a:p>
        </p:txBody>
      </p:sp>
      <p:sp>
        <p:nvSpPr>
          <p:cNvPr id="4" name="Zástupný symbol pro číslo snímku 3"/>
          <p:cNvSpPr>
            <a:spLocks noGrp="1"/>
          </p:cNvSpPr>
          <p:nvPr>
            <p:ph type="sldNum" sz="quarter" idx="10"/>
          </p:nvPr>
        </p:nvSpPr>
        <p:spPr/>
        <p:txBody>
          <a:bodyPr/>
          <a:lstStyle/>
          <a:p>
            <a:fld id="{346856D1-12FF-4A68-8EDD-972F36465EAB}" type="slidenum">
              <a:rPr lang="cs-CZ" smtClean="0"/>
              <a:t>1</a:t>
            </a:fld>
            <a:endParaRPr lang="cs-CZ"/>
          </a:p>
        </p:txBody>
      </p:sp>
    </p:spTree>
    <p:extLst>
      <p:ext uri="{BB962C8B-B14F-4D97-AF65-F5344CB8AC3E}">
        <p14:creationId xmlns:p14="http://schemas.microsoft.com/office/powerpoint/2010/main" val="47035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Na tomto místě bude možné nalézt vysvětlující nebo doplňující komentář k jednotlivým slidům.</a:t>
            </a:r>
            <a:endParaRPr lang="sk-SK"/>
          </a:p>
        </p:txBody>
      </p:sp>
      <p:sp>
        <p:nvSpPr>
          <p:cNvPr id="4" name="Zástupný symbol pro číslo snímku 3"/>
          <p:cNvSpPr>
            <a:spLocks noGrp="1"/>
          </p:cNvSpPr>
          <p:nvPr>
            <p:ph type="sldNum" sz="quarter" idx="5"/>
          </p:nvPr>
        </p:nvSpPr>
        <p:spPr/>
        <p:txBody>
          <a:bodyPr/>
          <a:lstStyle/>
          <a:p>
            <a:fld id="{346856D1-12FF-4A68-8EDD-972F36465EAB}" type="slidenum">
              <a:rPr lang="cs-CZ" smtClean="0"/>
              <a:t>2</a:t>
            </a:fld>
            <a:endParaRPr lang="cs-CZ"/>
          </a:p>
        </p:txBody>
      </p:sp>
    </p:spTree>
    <p:extLst>
      <p:ext uri="{BB962C8B-B14F-4D97-AF65-F5344CB8AC3E}">
        <p14:creationId xmlns:p14="http://schemas.microsoft.com/office/powerpoint/2010/main" val="1368558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sk-SK" sz="1200" dirty="0">
                <a:solidFill>
                  <a:schemeClr val="tx1"/>
                </a:solidFill>
                <a:latin typeface="+mn-lt"/>
                <a:ea typeface="Calibri" panose="020F0502020204030204" pitchFamily="34" charset="0"/>
                <a:cs typeface="Arial" panose="020B0604020202020204" pitchFamily="34" charset="0"/>
              </a:rPr>
              <a:t>Hody </a:t>
            </a:r>
            <a:r>
              <a:rPr lang="cs-CZ" sz="1200" dirty="0">
                <a:solidFill>
                  <a:schemeClr val="tx1"/>
                </a:solidFill>
                <a:latin typeface="+mn-lt"/>
                <a:ea typeface="Calibri" panose="020F0502020204030204" pitchFamily="34" charset="0"/>
                <a:cs typeface="Arial" panose="020B0604020202020204" pitchFamily="34" charset="0"/>
              </a:rPr>
              <a:t>a vrhy mají své nezastupitelné místo v několika atletických disciplínách (hod oštěpem, hod diskem, hod kladivem, vrh koulí) a jsou součástí všech míčových sportovních disciplín ve formě nadhozů, podání, rozehrávek nebo přihrávek. Svou roli sehrávají také v dalších sportovních disciplínách zaměřených na práci s náčiním (např. moderní gymnastika), ale i během běžných denních aktivit. </a:t>
            </a:r>
          </a:p>
          <a:p>
            <a:r>
              <a:rPr lang="cs-CZ" sz="1200" dirty="0">
                <a:solidFill>
                  <a:schemeClr val="tx1"/>
                </a:solidFill>
                <a:latin typeface="+mn-lt"/>
              </a:rPr>
              <a:t>Pro porozumění problematiky vrhů a hodů je nejprve důležité zopakování základních fyzikálních zákonitostí, od kterých se problematika vrhů a hodů odvíjí.</a:t>
            </a:r>
            <a:endParaRPr lang="sk-SK" sz="1200" dirty="0">
              <a:solidFill>
                <a:schemeClr val="tx1"/>
              </a:solidFill>
              <a:latin typeface="+mn-lt"/>
            </a:endParaRPr>
          </a:p>
        </p:txBody>
      </p:sp>
      <p:sp>
        <p:nvSpPr>
          <p:cNvPr id="4" name="Zástupný symbol pro číslo snímku 3"/>
          <p:cNvSpPr>
            <a:spLocks noGrp="1"/>
          </p:cNvSpPr>
          <p:nvPr>
            <p:ph type="sldNum" sz="quarter" idx="5"/>
          </p:nvPr>
        </p:nvSpPr>
        <p:spPr/>
        <p:txBody>
          <a:bodyPr/>
          <a:lstStyle/>
          <a:p>
            <a:fld id="{346856D1-12FF-4A68-8EDD-972F36465EAB}" type="slidenum">
              <a:rPr lang="cs-CZ" smtClean="0"/>
              <a:t>3</a:t>
            </a:fld>
            <a:endParaRPr lang="cs-CZ"/>
          </a:p>
        </p:txBody>
      </p:sp>
    </p:spTree>
    <p:extLst>
      <p:ext uri="{BB962C8B-B14F-4D97-AF65-F5344CB8AC3E}">
        <p14:creationId xmlns:p14="http://schemas.microsoft.com/office/powerpoint/2010/main" val="1398646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gn="just">
              <a:lnSpc>
                <a:spcPct val="107000"/>
              </a:lnSpc>
              <a:spcAft>
                <a:spcPts val="867"/>
              </a:spcAft>
            </a:pPr>
            <a:r>
              <a:rPr lang="cs-CZ" sz="1200" dirty="0">
                <a:solidFill>
                  <a:schemeClr val="tx1"/>
                </a:solidFill>
                <a:latin typeface="+mn-lt"/>
                <a:ea typeface="Calibri" panose="020F0502020204030204" pitchFamily="34" charset="0"/>
                <a:cs typeface="Arial" panose="020B0604020202020204" pitchFamily="34" charset="0"/>
              </a:rPr>
              <a:t>Z fyzikálního pohledu se hody a vrhy řadí ke složeným pohybům, které podle trajektorie tělesa (tedy v tomto případě vrhaného nebo házeného náčiní) dělíme na vrh svislý, vodorovný a šikmý. Vrh svislý je ve sportu možné pozorovat např. při nadhozu míče před tenisovým nebo volejbalovým podáním. Vrh vodorovný je častý v případě, kdy chce sportovec rychle a prudce zakončit, např. střelba v házené. Nejčastěji se vyskytující v atletice i v ostatních sportovních disciplínách je však vrh šikmý.</a:t>
            </a:r>
          </a:p>
          <a:p>
            <a:pPr algn="just">
              <a:lnSpc>
                <a:spcPct val="107000"/>
              </a:lnSpc>
              <a:spcAft>
                <a:spcPts val="867"/>
              </a:spcAft>
            </a:pPr>
            <a:r>
              <a:rPr lang="cs-CZ" sz="1200" dirty="0">
                <a:solidFill>
                  <a:schemeClr val="tx1"/>
                </a:solidFill>
                <a:latin typeface="+mn-lt"/>
              </a:rPr>
              <a:t>Všechny uvedené vrhy jsou složeny ze dvou pohybů – volného pádu a pohybu rovnoměrného přímočarého ve směru počáteční rychlosti. Pro další objasnění budeme pro zjednodušení na následujících </a:t>
            </a:r>
            <a:r>
              <a:rPr lang="cs-CZ" sz="1200" dirty="0" err="1">
                <a:solidFill>
                  <a:schemeClr val="tx1"/>
                </a:solidFill>
                <a:latin typeface="+mn-lt"/>
              </a:rPr>
              <a:t>slidech</a:t>
            </a:r>
            <a:r>
              <a:rPr lang="cs-CZ" sz="1200" dirty="0">
                <a:solidFill>
                  <a:schemeClr val="tx1"/>
                </a:solidFill>
                <a:latin typeface="+mn-lt"/>
              </a:rPr>
              <a:t> zanedbávat odpor prostředí, ve kterém se vržené těleso pohybuje.</a:t>
            </a:r>
            <a:endParaRPr lang="cs-CZ" sz="1200" dirty="0">
              <a:solidFill>
                <a:schemeClr val="tx1"/>
              </a:solidFill>
              <a:latin typeface="+mn-lt"/>
              <a:ea typeface="Calibri" panose="020F0502020204030204" pitchFamily="34" charset="0"/>
              <a:cs typeface="Arial" panose="020B0604020202020204" pitchFamily="34" charset="0"/>
            </a:endParaRPr>
          </a:p>
        </p:txBody>
      </p:sp>
      <p:sp>
        <p:nvSpPr>
          <p:cNvPr id="4" name="Zástupný symbol pro číslo snímku 3"/>
          <p:cNvSpPr>
            <a:spLocks noGrp="1"/>
          </p:cNvSpPr>
          <p:nvPr>
            <p:ph type="sldNum" sz="quarter" idx="5"/>
          </p:nvPr>
        </p:nvSpPr>
        <p:spPr/>
        <p:txBody>
          <a:bodyPr/>
          <a:lstStyle/>
          <a:p>
            <a:fld id="{346856D1-12FF-4A68-8EDD-972F36465EAB}" type="slidenum">
              <a:rPr lang="cs-CZ" smtClean="0"/>
              <a:t>4</a:t>
            </a:fld>
            <a:endParaRPr lang="cs-CZ"/>
          </a:p>
        </p:txBody>
      </p:sp>
    </p:spTree>
    <p:extLst>
      <p:ext uri="{BB962C8B-B14F-4D97-AF65-F5344CB8AC3E}">
        <p14:creationId xmlns:p14="http://schemas.microsoft.com/office/powerpoint/2010/main" val="3479716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solidFill>
                  <a:schemeClr val="tx1"/>
                </a:solidFill>
              </a:rPr>
              <a:t>U vrhu svislého platí, že těleso je vrženo směrem svisle nahoru a jeho trajektorií </a:t>
            </a:r>
            <a:r>
              <a:rPr lang="cs-CZ" b="0" dirty="0">
                <a:solidFill>
                  <a:schemeClr val="tx1"/>
                </a:solidFill>
              </a:rPr>
              <a:t>je úsečka. </a:t>
            </a:r>
            <a:r>
              <a:rPr lang="cs-CZ" dirty="0">
                <a:solidFill>
                  <a:schemeClr val="tx1"/>
                </a:solidFill>
              </a:rPr>
              <a:t>Těleso postupně snižuje svou rychlost, dokud se v nejvyšším bodě své trajektorie nezastaví. Po zastavení začne padat zpět volným pádem. Velikost dopadové rychlosti je přitom stejná jako velikost počáteční rychlosti.</a:t>
            </a:r>
          </a:p>
          <a:p>
            <a:r>
              <a:rPr lang="cs-CZ" dirty="0">
                <a:solidFill>
                  <a:schemeClr val="tx1"/>
                </a:solidFill>
              </a:rPr>
              <a:t>Postupné snižování okamžité rychlosti při pohybu směrem nahoru je následkem skládání vektorů počáteční rychlosti a rychlosti volného pádu, které působí na jedné přímce a mají opačný směr. V nejvyšším bode trajektorie dochází k vyrovnání velikosti těchto dvou rychlostí, proto okamžitá rychlost nabývá nulové hodnoty a těleso se zastaví. Výška výstupu tělesa (tj. maximální výška, do které se těleso vržené vrhem svislým dostane) záleží pouze na velikosti počáteční rychlosti. </a:t>
            </a:r>
          </a:p>
          <a:p>
            <a:r>
              <a:rPr lang="cs-CZ" dirty="0">
                <a:solidFill>
                  <a:schemeClr val="tx1"/>
                </a:solidFill>
              </a:rPr>
              <a:t> </a:t>
            </a:r>
            <a:endParaRPr lang="sk-SK" dirty="0">
              <a:solidFill>
                <a:schemeClr val="tx1"/>
              </a:solidFill>
            </a:endParaRPr>
          </a:p>
        </p:txBody>
      </p:sp>
      <p:sp>
        <p:nvSpPr>
          <p:cNvPr id="4" name="Zástupný symbol pro číslo snímku 3"/>
          <p:cNvSpPr>
            <a:spLocks noGrp="1"/>
          </p:cNvSpPr>
          <p:nvPr>
            <p:ph type="sldNum" sz="quarter" idx="5"/>
          </p:nvPr>
        </p:nvSpPr>
        <p:spPr/>
        <p:txBody>
          <a:bodyPr/>
          <a:lstStyle/>
          <a:p>
            <a:fld id="{346856D1-12FF-4A68-8EDD-972F36465EAB}" type="slidenum">
              <a:rPr lang="cs-CZ" smtClean="0"/>
              <a:t>5</a:t>
            </a:fld>
            <a:endParaRPr lang="cs-CZ"/>
          </a:p>
        </p:txBody>
      </p:sp>
    </p:spTree>
    <p:extLst>
      <p:ext uri="{BB962C8B-B14F-4D97-AF65-F5344CB8AC3E}">
        <p14:creationId xmlns:p14="http://schemas.microsoft.com/office/powerpoint/2010/main" val="3942331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solidFill>
                  <a:schemeClr val="tx1"/>
                </a:solidFill>
              </a:rPr>
              <a:t>U vrhu vodorovného platí, že těleso je vrženo směrem vodorovným a jeho trajektorií je část paraboly. Těleso postupně zvyšuje svou okamžitou rychlost a zakřivuje dráhu svého pohybu díky skládání vektorů počáteční rychlosti a rychlosti volného pádu, </a:t>
            </a:r>
            <a:r>
              <a:rPr lang="cs-CZ" b="0" dirty="0">
                <a:solidFill>
                  <a:schemeClr val="tx1"/>
                </a:solidFill>
              </a:rPr>
              <a:t>jejichž směry jsou </a:t>
            </a:r>
            <a:r>
              <a:rPr lang="cs-CZ" dirty="0">
                <a:solidFill>
                  <a:schemeClr val="tx1"/>
                </a:solidFill>
              </a:rPr>
              <a:t>v tomto případě na sebe kolmé. Velikost okamžité rychlosti je proto možné určit pomocí Pythagorovy věty. Směr okamžité rychlosti je v každém bodě trajektorie dán tečnou k trajektorii. Maximální vzdálenost, do které těleso doletí (tj. délka vrhu)</a:t>
            </a:r>
            <a:r>
              <a:rPr lang="cs-CZ" b="1" dirty="0">
                <a:solidFill>
                  <a:schemeClr val="tx1"/>
                </a:solidFill>
              </a:rPr>
              <a:t>,</a:t>
            </a:r>
            <a:r>
              <a:rPr lang="cs-CZ" dirty="0">
                <a:solidFill>
                  <a:schemeClr val="tx1"/>
                </a:solidFill>
              </a:rPr>
              <a:t> souvisí s velikostí počáteční rychlosti a výškou, ze které bylo těleso vrženo.</a:t>
            </a:r>
            <a:endParaRPr lang="sk-SK" dirty="0">
              <a:solidFill>
                <a:schemeClr val="tx1"/>
              </a:solidFill>
            </a:endParaRPr>
          </a:p>
        </p:txBody>
      </p:sp>
      <p:sp>
        <p:nvSpPr>
          <p:cNvPr id="4" name="Zástupný symbol pro číslo snímku 3"/>
          <p:cNvSpPr>
            <a:spLocks noGrp="1"/>
          </p:cNvSpPr>
          <p:nvPr>
            <p:ph type="sldNum" sz="quarter" idx="5"/>
          </p:nvPr>
        </p:nvSpPr>
        <p:spPr/>
        <p:txBody>
          <a:bodyPr/>
          <a:lstStyle/>
          <a:p>
            <a:fld id="{346856D1-12FF-4A68-8EDD-972F36465EAB}" type="slidenum">
              <a:rPr lang="cs-CZ" smtClean="0"/>
              <a:t>6</a:t>
            </a:fld>
            <a:endParaRPr lang="cs-CZ"/>
          </a:p>
        </p:txBody>
      </p:sp>
    </p:spTree>
    <p:extLst>
      <p:ext uri="{BB962C8B-B14F-4D97-AF65-F5344CB8AC3E}">
        <p14:creationId xmlns:p14="http://schemas.microsoft.com/office/powerpoint/2010/main" val="39825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solidFill>
                  <a:schemeClr val="tx1"/>
                </a:solidFill>
              </a:rPr>
              <a:t>U šikmého vrhu je situace poněkud složitější. Těleso je vrženo počáteční rychlostí šikmo nahoru. Úhel, který svírá vektor počáteční rychlosti s horizontálou označujeme jako elevační úhel. Jako u všech ostatních vrhů je i vrh šikmý složen z volného pádu a rovnoměrného přímočarého pohybu ve směru počáteční rychlosti. Kvůli šikmému směru počáteční rychlosti je pro lepší pochopení možné přistoupit na rozložení vektoru počáteční rychlosti na jednotlivé složky do vertikálního a horizontálního směru. Velikost jednotlivých složek souvisí s velikostí elevačního úhlu. Trajektorie tělesa vrženého vrhem šikmým je </a:t>
            </a:r>
            <a:r>
              <a:rPr lang="cs-CZ" b="0" dirty="0">
                <a:solidFill>
                  <a:schemeClr val="tx1"/>
                </a:solidFill>
              </a:rPr>
              <a:t>část paraboly. Maximální vzdálenost a výška, do kterých se takto vržené těleso dostane, souvisí s velikostí počáteční rychlosti a elevačního úhlu. Maximální délky vrhu těleso dosáhne při vržení pod elevačním úhlem </a:t>
            </a:r>
            <a:r>
              <a:rPr lang="el-GR" b="0" dirty="0">
                <a:solidFill>
                  <a:schemeClr val="tx1"/>
                </a:solidFill>
              </a:rPr>
              <a:t>α</a:t>
            </a:r>
            <a:r>
              <a:rPr lang="sk-SK" b="0" dirty="0">
                <a:solidFill>
                  <a:schemeClr val="tx1"/>
                </a:solidFill>
              </a:rPr>
              <a:t> = </a:t>
            </a:r>
            <a:r>
              <a:rPr lang="cs-CZ" b="0" dirty="0">
                <a:solidFill>
                  <a:schemeClr val="tx1"/>
                </a:solidFill>
              </a:rPr>
              <a:t>45°.</a:t>
            </a:r>
          </a:p>
          <a:p>
            <a:r>
              <a:rPr lang="cs-CZ" b="0" dirty="0">
                <a:solidFill>
                  <a:schemeClr val="tx1"/>
                </a:solidFill>
              </a:rPr>
              <a:t>Výše uvedené platí pro vrh šikmý s nulovou počáteční výškou (např. kop). U vrhů a hodů obecně tyto jednoduché vztahy neplatí, je nutné zohlednění počáteční výšky tělesa nad podložkou a vztahy pro výpočty jsou složitější.  </a:t>
            </a:r>
            <a:endParaRPr lang="sk-SK" b="0" dirty="0">
              <a:solidFill>
                <a:schemeClr val="tx1"/>
              </a:solidFill>
            </a:endParaRPr>
          </a:p>
        </p:txBody>
      </p:sp>
      <p:sp>
        <p:nvSpPr>
          <p:cNvPr id="4" name="Zástupný symbol pro číslo snímku 3"/>
          <p:cNvSpPr>
            <a:spLocks noGrp="1"/>
          </p:cNvSpPr>
          <p:nvPr>
            <p:ph type="sldNum" sz="quarter" idx="5"/>
          </p:nvPr>
        </p:nvSpPr>
        <p:spPr/>
        <p:txBody>
          <a:bodyPr/>
          <a:lstStyle/>
          <a:p>
            <a:fld id="{346856D1-12FF-4A68-8EDD-972F36465EAB}" type="slidenum">
              <a:rPr lang="cs-CZ" smtClean="0"/>
              <a:t>7</a:t>
            </a:fld>
            <a:endParaRPr lang="cs-CZ"/>
          </a:p>
        </p:txBody>
      </p:sp>
    </p:spTree>
    <p:extLst>
      <p:ext uri="{BB962C8B-B14F-4D97-AF65-F5344CB8AC3E}">
        <p14:creationId xmlns:p14="http://schemas.microsoft.com/office/powerpoint/2010/main" val="4024356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200" dirty="0">
                <a:latin typeface="+mn-lt"/>
              </a:rPr>
              <a:t>V reálných podmínkách (tj. když uvažujeme odpor prostředí) dochází k deformaci trajektorie tělesa vrženého vrhem šikmým. Z původní části paraboly se stává balistická křivka. </a:t>
            </a:r>
            <a:r>
              <a:rPr lang="cs-CZ" sz="1200" dirty="0">
                <a:latin typeface="+mn-lt"/>
                <a:ea typeface="Times New Roman" panose="02020603050405020304" pitchFamily="18" charset="0"/>
                <a:cs typeface="Arial" panose="020B0604020202020204" pitchFamily="34" charset="0"/>
              </a:rPr>
              <a:t>Vlivem odporu prostředí dochází ke zkrácení maximální délky vrhu, vržené těleso dosáhne nižší výšky, dopadne na podložku pod vyšším úhlem než elevačním a ke změně dochází i v optimální velikosti elevačního úhlu, která je nižší než 45°.</a:t>
            </a:r>
            <a:endParaRPr lang="sk-SK" sz="1200" dirty="0">
              <a:latin typeface="+mn-lt"/>
            </a:endParaRPr>
          </a:p>
        </p:txBody>
      </p:sp>
      <p:sp>
        <p:nvSpPr>
          <p:cNvPr id="4" name="Zástupný symbol pro číslo snímku 3"/>
          <p:cNvSpPr>
            <a:spLocks noGrp="1"/>
          </p:cNvSpPr>
          <p:nvPr>
            <p:ph type="sldNum" sz="quarter" idx="5"/>
          </p:nvPr>
        </p:nvSpPr>
        <p:spPr/>
        <p:txBody>
          <a:bodyPr/>
          <a:lstStyle/>
          <a:p>
            <a:fld id="{346856D1-12FF-4A68-8EDD-972F36465EAB}" type="slidenum">
              <a:rPr lang="cs-CZ" smtClean="0"/>
              <a:t>8</a:t>
            </a:fld>
            <a:endParaRPr lang="cs-CZ"/>
          </a:p>
        </p:txBody>
      </p:sp>
    </p:spTree>
    <p:extLst>
      <p:ext uri="{BB962C8B-B14F-4D97-AF65-F5344CB8AC3E}">
        <p14:creationId xmlns:p14="http://schemas.microsoft.com/office/powerpoint/2010/main" val="262094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Další důležité </a:t>
            </a:r>
            <a:r>
              <a:rPr lang="cs-CZ" b="0" dirty="0"/>
              <a:t>poznatky pro zopakování se týkají popisu rotačního pohybu. Pro pochopení hodů a vrhů je naprosto zásadní pochopení rozdílu mezi úhlovou a obvodovou rychlostí tělesa. Zatímco úhlovou rychlost určíme jako změnu velikosti úhlu za čas, obvodová rychlost je určena jako změna velikosti dráhy za čas. Tato dráha je přitom vzdálenost, kterou těleso urazí po obvodu </a:t>
            </a:r>
            <a:r>
              <a:rPr lang="cs-CZ" dirty="0"/>
              <a:t>kružnice (tj. vzdálenost v metrech). Mezi úhlovou a obvodovou rychlostí existuje přepočet využívající velikost poloměru kružnice, po které se těleso pohybuje.</a:t>
            </a:r>
            <a:endParaRPr lang="sk-SK" dirty="0"/>
          </a:p>
        </p:txBody>
      </p:sp>
      <p:sp>
        <p:nvSpPr>
          <p:cNvPr id="4" name="Zástupný symbol pro číslo snímku 3"/>
          <p:cNvSpPr>
            <a:spLocks noGrp="1"/>
          </p:cNvSpPr>
          <p:nvPr>
            <p:ph type="sldNum" sz="quarter" idx="5"/>
          </p:nvPr>
        </p:nvSpPr>
        <p:spPr/>
        <p:txBody>
          <a:bodyPr/>
          <a:lstStyle/>
          <a:p>
            <a:fld id="{346856D1-12FF-4A68-8EDD-972F36465EAB}" type="slidenum">
              <a:rPr lang="cs-CZ" smtClean="0"/>
              <a:t>9</a:t>
            </a:fld>
            <a:endParaRPr lang="cs-CZ"/>
          </a:p>
        </p:txBody>
      </p:sp>
    </p:spTree>
    <p:extLst>
      <p:ext uri="{BB962C8B-B14F-4D97-AF65-F5344CB8AC3E}">
        <p14:creationId xmlns:p14="http://schemas.microsoft.com/office/powerpoint/2010/main" val="3850881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Zástupný symbol pro poznámky 2"/>
              <p:cNvSpPr>
                <a:spLocks noGrp="1"/>
              </p:cNvSpPr>
              <p:nvPr>
                <p:ph type="body" idx="1"/>
              </p:nvPr>
            </p:nvSpPr>
            <p:spPr/>
            <p:txBody>
              <a:bodyPr/>
              <a:lstStyle/>
              <a:p>
                <a:pPr algn="just">
                  <a:lnSpc>
                    <a:spcPct val="107000"/>
                  </a:lnSpc>
                  <a:spcAft>
                    <a:spcPts val="867"/>
                  </a:spcAft>
                </a:pPr>
                <a:r>
                  <a:rPr lang="cs-CZ" sz="1200" dirty="0">
                    <a:latin typeface="+mn-lt"/>
                  </a:rPr>
                  <a:t>S Newtonovými pohybovými zákony a jejich důsledky je každý srozuměn již na základní škole. Pro pochopení problematiky hodů a vrhů je však důležitá jejich interpretace pro rotační pohyb, která v sobě zahrnuje práci s proměnnými jako jsou moment hybnosti (vektorová veličiny s označením „b“), moment setrvačnosti (skalární veličina s označením „J“) či moment síly (vektorová veličina s označením „M“).</a:t>
                </a:r>
              </a:p>
              <a:p>
                <a:pPr algn="just" defTabSz="990752">
                  <a:lnSpc>
                    <a:spcPct val="107000"/>
                  </a:lnSpc>
                  <a:spcAft>
                    <a:spcPts val="867"/>
                  </a:spcAft>
                  <a:defRPr/>
                </a:pPr>
                <a:r>
                  <a:rPr lang="cs-CZ" sz="1200" dirty="0">
                    <a:latin typeface="+mn-lt"/>
                    <a:ea typeface="Calibri" panose="020F0502020204030204" pitchFamily="34" charset="0"/>
                    <a:cs typeface="Arial" panose="020B0604020202020204" pitchFamily="34" charset="0"/>
                  </a:rPr>
                  <a:t>Z hlediska interpretace těchto vztahů pro pohyb lidského těla je možné využití několika příkladů ze sportovní praxe. V pohybových činnostech, během kterých je cílem rotovat co nejrychleji (např. hod diskem)</a:t>
                </a:r>
                <a:r>
                  <a:rPr lang="cs-CZ" sz="1200" b="1" dirty="0">
                    <a:latin typeface="+mn-lt"/>
                    <a:ea typeface="Calibri" panose="020F0502020204030204" pitchFamily="34" charset="0"/>
                    <a:cs typeface="Arial" panose="020B0604020202020204" pitchFamily="34" charset="0"/>
                  </a:rPr>
                  <a:t>,</a:t>
                </a:r>
                <a:r>
                  <a:rPr lang="cs-CZ" sz="1200" dirty="0">
                    <a:latin typeface="+mn-lt"/>
                    <a:ea typeface="Calibri" panose="020F0502020204030204" pitchFamily="34" charset="0"/>
                    <a:cs typeface="Arial" panose="020B0604020202020204" pitchFamily="34" charset="0"/>
                  </a:rPr>
                  <a:t> atlet nejdříve zaujme polohu, při které dosahuje maximální moment setrvačnosti. Takto může déle působit momentem síly a maximalizovat změnu momentu hybnosti, což mu umožní ve správné fázi pohybu (odhod) zvýšit uhlovou rychlost pohybu zmenšením momentu setrvačnosti. Tato možnost vyplývá z “kombinace“ výše uvedených vztahů: </a:t>
                </a:r>
                <a14:m>
                  <m:oMath xmlns:m="http://schemas.openxmlformats.org/officeDocument/2006/math">
                    <m:r>
                      <a:rPr lang="cs-CZ" sz="1200">
                        <a:latin typeface="Cambria Math" panose="02040503050406030204" pitchFamily="18" charset="0"/>
                        <a:ea typeface="Calibri" panose="020F0502020204030204" pitchFamily="34" charset="0"/>
                        <a:cs typeface="Arial" panose="020B0604020202020204" pitchFamily="34" charset="0"/>
                      </a:rPr>
                      <m:t>∆</m:t>
                    </m:r>
                    <m:r>
                      <m:rPr>
                        <m:sty m:val="p"/>
                      </m:rPr>
                      <a:rPr lang="cs-CZ" sz="1200">
                        <a:latin typeface="Cambria Math" panose="02040503050406030204" pitchFamily="18" charset="0"/>
                        <a:ea typeface="Calibri" panose="020F0502020204030204" pitchFamily="34" charset="0"/>
                        <a:cs typeface="Arial" panose="020B0604020202020204" pitchFamily="34" charset="0"/>
                      </a:rPr>
                      <m:t>b</m:t>
                    </m:r>
                    <m:r>
                      <a:rPr lang="cs-CZ" sz="1200">
                        <a:latin typeface="Cambria Math" panose="02040503050406030204" pitchFamily="18" charset="0"/>
                        <a:ea typeface="Calibri" panose="020F0502020204030204" pitchFamily="34" charset="0"/>
                        <a:cs typeface="Arial" panose="020B0604020202020204" pitchFamily="34" charset="0"/>
                      </a:rPr>
                      <m:t>=</m:t>
                    </m:r>
                    <m:r>
                      <m:rPr>
                        <m:sty m:val="p"/>
                      </m:rPr>
                      <a:rPr lang="cs-CZ" sz="1200">
                        <a:latin typeface="Cambria Math" panose="02040503050406030204" pitchFamily="18" charset="0"/>
                        <a:ea typeface="Calibri" panose="020F0502020204030204" pitchFamily="34" charset="0"/>
                        <a:cs typeface="Arial" panose="020B0604020202020204" pitchFamily="34" charset="0"/>
                      </a:rPr>
                      <m:t>J</m:t>
                    </m:r>
                    <m:r>
                      <a:rPr lang="cs-CZ" sz="1200">
                        <a:latin typeface="Cambria Math" panose="02040503050406030204" pitchFamily="18" charset="0"/>
                        <a:ea typeface="Calibri" panose="020F0502020204030204" pitchFamily="34" charset="0"/>
                        <a:cs typeface="Arial" panose="020B0604020202020204" pitchFamily="34" charset="0"/>
                        <a:sym typeface="Symbol" panose="05050102010706020507" pitchFamily="18" charset="2"/>
                      </a:rPr>
                      <m:t></m:t>
                    </m:r>
                    <m:r>
                      <m:rPr>
                        <m:sty m:val="p"/>
                      </m:rPr>
                      <a:rPr lang="cs-CZ" sz="1200">
                        <a:latin typeface="Cambria Math" panose="02040503050406030204" pitchFamily="18" charset="0"/>
                        <a:ea typeface="Calibri" panose="020F0502020204030204" pitchFamily="34" charset="0"/>
                        <a:cs typeface="Arial" panose="020B0604020202020204" pitchFamily="34" charset="0"/>
                      </a:rPr>
                      <m:t>ω</m:t>
                    </m:r>
                    <m:r>
                      <a:rPr lang="cs-CZ" sz="1200">
                        <a:latin typeface="Cambria Math" panose="02040503050406030204" pitchFamily="18" charset="0"/>
                        <a:ea typeface="Calibri" panose="020F0502020204030204" pitchFamily="34" charset="0"/>
                        <a:cs typeface="Arial" panose="020B0604020202020204" pitchFamily="34" charset="0"/>
                      </a:rPr>
                      <m:t>=</m:t>
                    </m:r>
                    <m:r>
                      <m:rPr>
                        <m:sty m:val="p"/>
                      </m:rPr>
                      <a:rPr lang="cs-CZ" sz="1200">
                        <a:latin typeface="Cambria Math" panose="02040503050406030204" pitchFamily="18" charset="0"/>
                        <a:ea typeface="Calibri" panose="020F0502020204030204" pitchFamily="34" charset="0"/>
                        <a:cs typeface="Arial" panose="020B0604020202020204" pitchFamily="34" charset="0"/>
                      </a:rPr>
                      <m:t>M</m:t>
                    </m:r>
                    <m:r>
                      <a:rPr lang="cs-CZ" sz="1200">
                        <a:latin typeface="Cambria Math" panose="02040503050406030204" pitchFamily="18" charset="0"/>
                        <a:ea typeface="Calibri" panose="020F0502020204030204" pitchFamily="34" charset="0"/>
                        <a:cs typeface="Arial" panose="020B0604020202020204" pitchFamily="34" charset="0"/>
                      </a:rPr>
                      <m:t>∆</m:t>
                    </m:r>
                    <m:r>
                      <m:rPr>
                        <m:sty m:val="p"/>
                      </m:rPr>
                      <a:rPr lang="cs-CZ" sz="1200">
                        <a:latin typeface="Cambria Math" panose="02040503050406030204" pitchFamily="18" charset="0"/>
                        <a:ea typeface="Calibri" panose="020F0502020204030204" pitchFamily="34" charset="0"/>
                        <a:cs typeface="Arial" panose="020B0604020202020204" pitchFamily="34" charset="0"/>
                      </a:rPr>
                      <m:t>t</m:t>
                    </m:r>
                    <m:r>
                      <a:rPr lang="cs-CZ" sz="1200">
                        <a:latin typeface="Cambria Math" panose="02040503050406030204" pitchFamily="18" charset="0"/>
                        <a:ea typeface="Calibri" panose="020F0502020204030204" pitchFamily="34" charset="0"/>
                        <a:cs typeface="Arial" panose="020B0604020202020204" pitchFamily="34" charset="0"/>
                      </a:rPr>
                      <m:t>=</m:t>
                    </m:r>
                    <m:r>
                      <m:rPr>
                        <m:sty m:val="p"/>
                      </m:rPr>
                      <a:rPr lang="cs-CZ" sz="1200">
                        <a:latin typeface="Cambria Math" panose="02040503050406030204" pitchFamily="18" charset="0"/>
                        <a:ea typeface="Times New Roman" panose="02020603050405020304" pitchFamily="18" charset="0"/>
                        <a:cs typeface="Arial" panose="020B0604020202020204" pitchFamily="34" charset="0"/>
                      </a:rPr>
                      <m:t>Fr</m:t>
                    </m:r>
                    <m:r>
                      <a:rPr lang="cs-CZ" sz="1200">
                        <a:latin typeface="Cambria Math" panose="02040503050406030204" pitchFamily="18" charset="0"/>
                        <a:ea typeface="Times New Roman" panose="02020603050405020304" pitchFamily="18" charset="0"/>
                        <a:cs typeface="Arial" panose="020B0604020202020204" pitchFamily="34" charset="0"/>
                      </a:rPr>
                      <m:t>∆</m:t>
                    </m:r>
                    <m:r>
                      <m:rPr>
                        <m:sty m:val="p"/>
                      </m:rPr>
                      <a:rPr lang="cs-CZ" sz="1200">
                        <a:latin typeface="Cambria Math" panose="02040503050406030204" pitchFamily="18" charset="0"/>
                        <a:ea typeface="Times New Roman" panose="02020603050405020304" pitchFamily="18" charset="0"/>
                        <a:cs typeface="Arial" panose="020B0604020202020204" pitchFamily="34" charset="0"/>
                      </a:rPr>
                      <m:t>t</m:t>
                    </m:r>
                  </m:oMath>
                </a14:m>
                <a:r>
                  <a:rPr lang="cs-CZ" sz="1200" dirty="0">
                    <a:latin typeface="+mn-lt"/>
                    <a:ea typeface="Times New Roman" panose="02020603050405020304" pitchFamily="18" charset="0"/>
                    <a:cs typeface="Arial" panose="020B0604020202020204" pitchFamily="34" charset="0"/>
                  </a:rPr>
                  <a:t>. </a:t>
                </a:r>
              </a:p>
              <a:p>
                <a:pPr algn="just" defTabSz="990752">
                  <a:lnSpc>
                    <a:spcPct val="107000"/>
                  </a:lnSpc>
                  <a:spcAft>
                    <a:spcPts val="867"/>
                  </a:spcAft>
                  <a:defRPr/>
                </a:pPr>
                <a:r>
                  <a:rPr lang="cs-CZ" sz="1200" dirty="0">
                    <a:latin typeface="+mn-lt"/>
                    <a:ea typeface="Times New Roman" panose="02020603050405020304" pitchFamily="18" charset="0"/>
                    <a:cs typeface="Arial" panose="020B0604020202020204" pitchFamily="34" charset="0"/>
                  </a:rPr>
                  <a:t>Na základě zákonu zachování hybnosti se dá vysvětlit např. zvýšení rychlosti rotace (= úhlové rychlosti) krasobruslaře při provádění piruety s horními končetinami ve vzpažení nebo připažení v porovnání se situací, kdy piruetu provádí s upaženými končetinami (vyplývá z výpočtu momentu setrvačnosti, jehož velikost je závislá na vzdálenosti těžiště od osy rotace).</a:t>
                </a:r>
                <a:endParaRPr lang="sk-SK" sz="1200" dirty="0">
                  <a:latin typeface="+mn-lt"/>
                  <a:ea typeface="Calibri" panose="020F0502020204030204" pitchFamily="34" charset="0"/>
                  <a:cs typeface="Arial" panose="020B0604020202020204" pitchFamily="34" charset="0"/>
                </a:endParaRPr>
              </a:p>
            </p:txBody>
          </p:sp>
        </mc:Choice>
        <mc:Fallback xmlns="">
          <p:sp>
            <p:nvSpPr>
              <p:cNvPr id="3" name="Zástupný symbol pro poznámky 2"/>
              <p:cNvSpPr>
                <a:spLocks noGrp="1"/>
              </p:cNvSpPr>
              <p:nvPr>
                <p:ph type="body" idx="1"/>
              </p:nvPr>
            </p:nvSpPr>
            <p:spPr/>
            <p:txBody>
              <a:bodyPr/>
              <a:lstStyle/>
              <a:p>
                <a:pPr algn="just">
                  <a:lnSpc>
                    <a:spcPct val="107000"/>
                  </a:lnSpc>
                  <a:spcAft>
                    <a:spcPts val="800"/>
                  </a:spcAft>
                </a:pPr>
                <a:r>
                  <a:rPr lang="cs-CZ"/>
                  <a:t>S Newtonovými pohybovými zákony a jejich důsledky je každý srozuměn již na základní škole. Pro pochopení problematiky hodů a vrhů je však důležitá jejich interpretace pro rotační pohyb, která v sobě zahrnuje práci s proměnnými jako jsou moment hybnosti (vektorová veličiny s označením „b“), moment setrvačnosti (skalární veličina s označením „J“) či moment síly (vektorová veličina s označením „M“).</a:t>
                </a:r>
              </a:p>
              <a:p>
                <a:pPr marL="0" marR="0" lvl="0" indent="0" algn="just" defTabSz="914400" rtl="0" eaLnBrk="1" fontAlgn="auto" latinLnBrk="0" hangingPunct="1">
                  <a:lnSpc>
                    <a:spcPct val="107000"/>
                  </a:lnSpc>
                  <a:spcBef>
                    <a:spcPts val="0"/>
                  </a:spcBef>
                  <a:spcAft>
                    <a:spcPts val="800"/>
                  </a:spcAft>
                  <a:buClrTx/>
                  <a:buSzTx/>
                  <a:buFontTx/>
                  <a:buNone/>
                  <a:tabLst/>
                  <a:defRPr/>
                </a:pPr>
                <a:r>
                  <a:rPr lang="cs-CZ" sz="1800">
                    <a:effectLst/>
                    <a:latin typeface="Calibri" panose="020F0502020204030204" pitchFamily="34" charset="0"/>
                    <a:ea typeface="Calibri" panose="020F0502020204030204" pitchFamily="34" charset="0"/>
                    <a:cs typeface="Arial" panose="020B0604020202020204" pitchFamily="34" charset="0"/>
                  </a:rPr>
                  <a:t>Z hlediska interpretace těchto vztahů pro pohyb lidského těla je možné využití několika příkladů ze sportovní praxe. V pohybových činnostech, během kterých je cílem rotovat co nejrychleji (např. hod diskem)</a:t>
                </a:r>
                <a:r>
                  <a:rPr lang="cs-CZ" sz="1800" b="1">
                    <a:effectLst/>
                    <a:latin typeface="Calibri" panose="020F0502020204030204" pitchFamily="34" charset="0"/>
                    <a:ea typeface="Calibri" panose="020F0502020204030204" pitchFamily="34" charset="0"/>
                    <a:cs typeface="Arial" panose="020B0604020202020204" pitchFamily="34" charset="0"/>
                  </a:rPr>
                  <a:t>,</a:t>
                </a:r>
                <a:r>
                  <a:rPr lang="cs-CZ" sz="1800">
                    <a:effectLst/>
                    <a:latin typeface="Calibri" panose="020F0502020204030204" pitchFamily="34" charset="0"/>
                    <a:ea typeface="Calibri" panose="020F0502020204030204" pitchFamily="34" charset="0"/>
                    <a:cs typeface="Arial" panose="020B0604020202020204" pitchFamily="34" charset="0"/>
                  </a:rPr>
                  <a:t> atlet nejdříve zaujme polohu, při které dosahuje maximální moment setrvačnosti. Takto může déle působit momentem síly a maximalizovat změnu momentu hybnosti, což mu umožní ve správné fázi pohybu (odhod) zvýšit uhlovou rychlost pohybu zmenšením momentu setrvačnosti. Tato možnost vyplývá </a:t>
                </a:r>
                <a:r>
                  <a:rPr lang="cs-CZ" sz="1800" b="0">
                    <a:effectLst/>
                    <a:latin typeface="Calibri" panose="020F0502020204030204" pitchFamily="34" charset="0"/>
                    <a:ea typeface="Calibri" panose="020F0502020204030204" pitchFamily="34" charset="0"/>
                    <a:cs typeface="Arial" panose="020B0604020202020204" pitchFamily="34" charset="0"/>
                  </a:rPr>
                  <a:t>z “kombinace“ výše </a:t>
                </a:r>
                <a:r>
                  <a:rPr lang="cs-CZ" sz="1800">
                    <a:effectLst/>
                    <a:latin typeface="Calibri" panose="020F0502020204030204" pitchFamily="34" charset="0"/>
                    <a:ea typeface="Calibri" panose="020F0502020204030204" pitchFamily="34" charset="0"/>
                    <a:cs typeface="Arial" panose="020B0604020202020204" pitchFamily="34" charset="0"/>
                  </a:rPr>
                  <a:t>uvedených vztahů: </a:t>
                </a:r>
                <a:r>
                  <a:rPr lang="cs-CZ" sz="1800" i="0">
                    <a:effectLst/>
                    <a:latin typeface="Cambria Math" panose="02040503050406030204" pitchFamily="18" charset="0"/>
                    <a:ea typeface="Calibri" panose="020F0502020204030204" pitchFamily="34" charset="0"/>
                    <a:cs typeface="Arial" panose="020B0604020202020204" pitchFamily="34" charset="0"/>
                  </a:rPr>
                  <a:t>∆</a:t>
                </a:r>
                <a:r>
                  <a:rPr lang="cs-CZ" sz="1800" b="0" i="0">
                    <a:effectLst/>
                    <a:latin typeface="Cambria Math" panose="02040503050406030204" pitchFamily="18" charset="0"/>
                    <a:ea typeface="Calibri" panose="020F0502020204030204" pitchFamily="34" charset="0"/>
                    <a:cs typeface="Arial" panose="020B0604020202020204" pitchFamily="34" charset="0"/>
                  </a:rPr>
                  <a:t>b=J</a:t>
                </a:r>
                <a:r>
                  <a:rPr lang="cs-CZ" sz="1800" b="0" i="0">
                    <a:effectLst/>
                    <a:latin typeface="Cambria Math" panose="02040503050406030204" pitchFamily="18" charset="0"/>
                    <a:ea typeface="Calibri" panose="020F0502020204030204" pitchFamily="34" charset="0"/>
                    <a:cs typeface="Arial" panose="020B0604020202020204" pitchFamily="34" charset="0"/>
                    <a:sym typeface="Symbol" panose="05050102010706020507" pitchFamily="18" charset="2"/>
                  </a:rPr>
                  <a:t></a:t>
                </a:r>
                <a:r>
                  <a:rPr lang="cs-CZ" sz="1800" b="0" i="0">
                    <a:effectLst/>
                    <a:latin typeface="Cambria Math" panose="02040503050406030204" pitchFamily="18" charset="0"/>
                    <a:ea typeface="Calibri" panose="020F0502020204030204" pitchFamily="34" charset="0"/>
                    <a:cs typeface="Arial" panose="020B0604020202020204" pitchFamily="34" charset="0"/>
                  </a:rPr>
                  <a:t>ω=M∆t=</a:t>
                </a:r>
                <a:r>
                  <a:rPr lang="cs-CZ" sz="1800" b="0" i="0">
                    <a:effectLst/>
                    <a:latin typeface="Cambria Math" panose="02040503050406030204" pitchFamily="18" charset="0"/>
                    <a:ea typeface="Times New Roman" panose="02020603050405020304" pitchFamily="18" charset="0"/>
                    <a:cs typeface="Arial" panose="020B0604020202020204" pitchFamily="34" charset="0"/>
                  </a:rPr>
                  <a:t>Fr</a:t>
                </a:r>
                <a:r>
                  <a:rPr lang="cs-CZ" sz="1800" i="0">
                    <a:effectLst/>
                    <a:latin typeface="Cambria Math" panose="02040503050406030204" pitchFamily="18" charset="0"/>
                    <a:ea typeface="Times New Roman" panose="02020603050405020304" pitchFamily="18" charset="0"/>
                    <a:cs typeface="Arial" panose="020B0604020202020204" pitchFamily="34" charset="0"/>
                  </a:rPr>
                  <a:t>∆t</a:t>
                </a:r>
                <a:r>
                  <a:rPr lang="cs-CZ" sz="1800">
                    <a:effectLst/>
                    <a:latin typeface="Calibri" panose="020F0502020204030204" pitchFamily="34" charset="0"/>
                    <a:ea typeface="Times New Roman" panose="02020603050405020304" pitchFamily="18" charset="0"/>
                    <a:cs typeface="Arial" panose="020B0604020202020204" pitchFamily="34" charset="0"/>
                  </a:rPr>
                  <a:t>. </a:t>
                </a:r>
              </a:p>
              <a:p>
                <a:pPr marL="0" marR="0" lvl="0" indent="0" algn="just" defTabSz="914400" rtl="0" eaLnBrk="1" fontAlgn="auto" latinLnBrk="0" hangingPunct="1">
                  <a:lnSpc>
                    <a:spcPct val="107000"/>
                  </a:lnSpc>
                  <a:spcBef>
                    <a:spcPts val="0"/>
                  </a:spcBef>
                  <a:spcAft>
                    <a:spcPts val="800"/>
                  </a:spcAft>
                  <a:buClrTx/>
                  <a:buSzTx/>
                  <a:buFontTx/>
                  <a:buNone/>
                  <a:tabLst/>
                  <a:defRPr/>
                </a:pPr>
                <a:r>
                  <a:rPr lang="cs-CZ" sz="1800">
                    <a:effectLst/>
                    <a:latin typeface="Calibri" panose="020F0502020204030204" pitchFamily="34" charset="0"/>
                    <a:ea typeface="Times New Roman" panose="02020603050405020304" pitchFamily="18" charset="0"/>
                    <a:cs typeface="Arial" panose="020B0604020202020204" pitchFamily="34" charset="0"/>
                  </a:rPr>
                  <a:t>Na základě zákonu zachování hybnosti se dá vysvětlit </a:t>
                </a:r>
                <a:r>
                  <a:rPr lang="cs-CZ" sz="1800" b="0">
                    <a:effectLst/>
                    <a:latin typeface="Calibri" panose="020F0502020204030204" pitchFamily="34" charset="0"/>
                    <a:ea typeface="Times New Roman" panose="02020603050405020304" pitchFamily="18" charset="0"/>
                    <a:cs typeface="Arial" panose="020B0604020202020204" pitchFamily="34" charset="0"/>
                  </a:rPr>
                  <a:t>např. zvýšení rychlosti rotace (= úhlové rychlosti) krasobruslaře při provádění piruety s horními končetinami ve vzpažení nebo připažení v porovnání se situací, kdy piruetu provádí s upaženými končetinami (vyplývá z výpočtu momentu setrvačnosti, jehož velikost je závislá na vzdálenosti těžiště od</a:t>
                </a:r>
                <a:r>
                  <a:rPr lang="cs-CZ" sz="1800">
                    <a:effectLst/>
                    <a:latin typeface="Calibri" panose="020F0502020204030204" pitchFamily="34" charset="0"/>
                    <a:ea typeface="Times New Roman" panose="02020603050405020304" pitchFamily="18" charset="0"/>
                    <a:cs typeface="Arial" panose="020B0604020202020204" pitchFamily="34" charset="0"/>
                  </a:rPr>
                  <a:t> osy rotace).</a:t>
                </a:r>
                <a:endParaRPr lang="sk-SK" sz="1800">
                  <a:effectLst/>
                  <a:latin typeface="Calibri" panose="020F0502020204030204" pitchFamily="34" charset="0"/>
                  <a:ea typeface="Calibri" panose="020F0502020204030204" pitchFamily="34" charset="0"/>
                  <a:cs typeface="Arial" panose="020B0604020202020204" pitchFamily="34" charset="0"/>
                </a:endParaRPr>
              </a:p>
            </p:txBody>
          </p:sp>
        </mc:Fallback>
      </mc:AlternateContent>
      <p:sp>
        <p:nvSpPr>
          <p:cNvPr id="4" name="Zástupný symbol pro číslo snímku 3"/>
          <p:cNvSpPr>
            <a:spLocks noGrp="1"/>
          </p:cNvSpPr>
          <p:nvPr>
            <p:ph type="sldNum" sz="quarter" idx="5"/>
          </p:nvPr>
        </p:nvSpPr>
        <p:spPr/>
        <p:txBody>
          <a:bodyPr/>
          <a:lstStyle/>
          <a:p>
            <a:fld id="{346856D1-12FF-4A68-8EDD-972F36465EAB}" type="slidenum">
              <a:rPr lang="cs-CZ" smtClean="0"/>
              <a:t>10</a:t>
            </a:fld>
            <a:endParaRPr lang="cs-CZ"/>
          </a:p>
        </p:txBody>
      </p:sp>
    </p:spTree>
    <p:extLst>
      <p:ext uri="{BB962C8B-B14F-4D97-AF65-F5344CB8AC3E}">
        <p14:creationId xmlns:p14="http://schemas.microsoft.com/office/powerpoint/2010/main" val="1590842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err="1"/>
              <a:t>Magnusův</a:t>
            </a:r>
            <a:r>
              <a:rPr lang="cs-CZ" dirty="0"/>
              <a:t> jev se s výhodou využívá v řadě sportovních disciplín, s cílem záměrně ovlivnit trajektorii pohybu vrženého, hozeného nebo kopnutého náčiní. Běžným příkladem je zakřivení dráhy fotbalového nebo basketbalového míče, princip baseballového nadh</a:t>
            </a:r>
            <a:r>
              <a:rPr lang="cs-CZ" b="0" dirty="0"/>
              <a:t>ozu</a:t>
            </a:r>
            <a:r>
              <a:rPr lang="cs-CZ" dirty="0"/>
              <a:t> nebo golfového odpalu.</a:t>
            </a:r>
            <a:endParaRPr lang="sk-SK" dirty="0"/>
          </a:p>
        </p:txBody>
      </p:sp>
      <p:sp>
        <p:nvSpPr>
          <p:cNvPr id="4" name="Zástupný symbol pro číslo snímku 3"/>
          <p:cNvSpPr>
            <a:spLocks noGrp="1"/>
          </p:cNvSpPr>
          <p:nvPr>
            <p:ph type="sldNum" sz="quarter" idx="5"/>
          </p:nvPr>
        </p:nvSpPr>
        <p:spPr/>
        <p:txBody>
          <a:bodyPr/>
          <a:lstStyle/>
          <a:p>
            <a:fld id="{346856D1-12FF-4A68-8EDD-972F36465EAB}" type="slidenum">
              <a:rPr lang="cs-CZ" smtClean="0"/>
              <a:t>11</a:t>
            </a:fld>
            <a:endParaRPr lang="cs-CZ"/>
          </a:p>
        </p:txBody>
      </p:sp>
    </p:spTree>
    <p:extLst>
      <p:ext uri="{BB962C8B-B14F-4D97-AF65-F5344CB8AC3E}">
        <p14:creationId xmlns:p14="http://schemas.microsoft.com/office/powerpoint/2010/main" val="184767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solidFill>
                  <a:schemeClr val="tx1"/>
                </a:solidFill>
              </a:rPr>
              <a:t>Problematika řetězení pohybu je komplexní a jenom těžce se shrnuje v této </a:t>
            </a:r>
            <a:r>
              <a:rPr lang="cs-CZ" b="0" dirty="0">
                <a:solidFill>
                  <a:schemeClr val="tx1"/>
                </a:solidFill>
              </a:rPr>
              <a:t>prezentaci. Pro podrobný popis </a:t>
            </a:r>
            <a:r>
              <a:rPr lang="cs-CZ" dirty="0">
                <a:solidFill>
                  <a:schemeClr val="tx1"/>
                </a:solidFill>
              </a:rPr>
              <a:t>viz textový studijní materiál Biomechanika hodů a vrhů. </a:t>
            </a:r>
            <a:endParaRPr lang="sk-SK" dirty="0">
              <a:solidFill>
                <a:schemeClr val="tx1"/>
              </a:solidFill>
            </a:endParaRPr>
          </a:p>
        </p:txBody>
      </p:sp>
      <p:sp>
        <p:nvSpPr>
          <p:cNvPr id="4" name="Zástupný symbol pro číslo snímku 3"/>
          <p:cNvSpPr>
            <a:spLocks noGrp="1"/>
          </p:cNvSpPr>
          <p:nvPr>
            <p:ph type="sldNum" sz="quarter" idx="5"/>
          </p:nvPr>
        </p:nvSpPr>
        <p:spPr/>
        <p:txBody>
          <a:bodyPr/>
          <a:lstStyle/>
          <a:p>
            <a:fld id="{346856D1-12FF-4A68-8EDD-972F36465EAB}" type="slidenum">
              <a:rPr lang="cs-CZ" smtClean="0"/>
              <a:t>12</a:t>
            </a:fld>
            <a:endParaRPr lang="cs-CZ"/>
          </a:p>
        </p:txBody>
      </p:sp>
    </p:spTree>
    <p:extLst>
      <p:ext uri="{BB962C8B-B14F-4D97-AF65-F5344CB8AC3E}">
        <p14:creationId xmlns:p14="http://schemas.microsoft.com/office/powerpoint/2010/main" val="33889458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sk-SK"/>
              <a:t> </a:t>
            </a:r>
            <a:endParaRPr lang="cs-CZ"/>
          </a:p>
        </p:txBody>
      </p:sp>
      <p:sp>
        <p:nvSpPr>
          <p:cNvPr id="4" name="Zástupný symbol pro číslo snímku 3"/>
          <p:cNvSpPr>
            <a:spLocks noGrp="1"/>
          </p:cNvSpPr>
          <p:nvPr>
            <p:ph type="sldNum" sz="quarter" idx="10"/>
          </p:nvPr>
        </p:nvSpPr>
        <p:spPr/>
        <p:txBody>
          <a:bodyPr/>
          <a:lstStyle/>
          <a:p>
            <a:fld id="{346856D1-12FF-4A68-8EDD-972F36465EAB}" type="slidenum">
              <a:rPr lang="cs-CZ" smtClean="0"/>
              <a:t>13</a:t>
            </a:fld>
            <a:endParaRPr lang="cs-CZ"/>
          </a:p>
        </p:txBody>
      </p:sp>
    </p:spTree>
    <p:extLst>
      <p:ext uri="{BB962C8B-B14F-4D97-AF65-F5344CB8AC3E}">
        <p14:creationId xmlns:p14="http://schemas.microsoft.com/office/powerpoint/2010/main" val="3553291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Na tomto a následujících </a:t>
            </a:r>
            <a:r>
              <a:rPr lang="cs-CZ" dirty="0" err="1"/>
              <a:t>slidech</a:t>
            </a:r>
            <a:r>
              <a:rPr lang="cs-CZ" dirty="0"/>
              <a:t> je uvedeno několik příkladů vrhů a hodů ze sportovní praxe.</a:t>
            </a:r>
            <a:endParaRPr lang="sk-SK" dirty="0"/>
          </a:p>
        </p:txBody>
      </p:sp>
      <p:sp>
        <p:nvSpPr>
          <p:cNvPr id="4" name="Zástupný symbol pro číslo snímku 3"/>
          <p:cNvSpPr>
            <a:spLocks noGrp="1"/>
          </p:cNvSpPr>
          <p:nvPr>
            <p:ph type="sldNum" sz="quarter" idx="5"/>
          </p:nvPr>
        </p:nvSpPr>
        <p:spPr/>
        <p:txBody>
          <a:bodyPr/>
          <a:lstStyle/>
          <a:p>
            <a:fld id="{346856D1-12FF-4A68-8EDD-972F36465EAB}" type="slidenum">
              <a:rPr lang="cs-CZ" smtClean="0"/>
              <a:t>14</a:t>
            </a:fld>
            <a:endParaRPr lang="cs-CZ"/>
          </a:p>
        </p:txBody>
      </p:sp>
    </p:spTree>
    <p:extLst>
      <p:ext uri="{BB962C8B-B14F-4D97-AF65-F5344CB8AC3E}">
        <p14:creationId xmlns:p14="http://schemas.microsoft.com/office/powerpoint/2010/main" val="552618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sk-SK"/>
              <a:t> </a:t>
            </a:r>
            <a:endParaRPr lang="cs-CZ"/>
          </a:p>
        </p:txBody>
      </p:sp>
      <p:sp>
        <p:nvSpPr>
          <p:cNvPr id="4" name="Zástupný symbol pro číslo snímku 3"/>
          <p:cNvSpPr>
            <a:spLocks noGrp="1"/>
          </p:cNvSpPr>
          <p:nvPr>
            <p:ph type="sldNum" sz="quarter" idx="10"/>
          </p:nvPr>
        </p:nvSpPr>
        <p:spPr/>
        <p:txBody>
          <a:bodyPr/>
          <a:lstStyle/>
          <a:p>
            <a:fld id="{346856D1-12FF-4A68-8EDD-972F36465EAB}" type="slidenum">
              <a:rPr lang="cs-CZ" smtClean="0"/>
              <a:t>15</a:t>
            </a:fld>
            <a:endParaRPr lang="cs-CZ"/>
          </a:p>
        </p:txBody>
      </p:sp>
    </p:spTree>
    <p:extLst>
      <p:ext uri="{BB962C8B-B14F-4D97-AF65-F5344CB8AC3E}">
        <p14:creationId xmlns:p14="http://schemas.microsoft.com/office/powerpoint/2010/main" val="4578704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sk-SK"/>
              <a:t> </a:t>
            </a:r>
            <a:endParaRPr lang="cs-CZ"/>
          </a:p>
        </p:txBody>
      </p:sp>
      <p:sp>
        <p:nvSpPr>
          <p:cNvPr id="4" name="Zástupný symbol pro číslo snímku 3"/>
          <p:cNvSpPr>
            <a:spLocks noGrp="1"/>
          </p:cNvSpPr>
          <p:nvPr>
            <p:ph type="sldNum" sz="quarter" idx="10"/>
          </p:nvPr>
        </p:nvSpPr>
        <p:spPr/>
        <p:txBody>
          <a:bodyPr/>
          <a:lstStyle/>
          <a:p>
            <a:fld id="{346856D1-12FF-4A68-8EDD-972F36465EAB}" type="slidenum">
              <a:rPr lang="cs-CZ" smtClean="0"/>
              <a:t>16</a:t>
            </a:fld>
            <a:endParaRPr lang="cs-CZ"/>
          </a:p>
        </p:txBody>
      </p:sp>
    </p:spTree>
    <p:extLst>
      <p:ext uri="{BB962C8B-B14F-4D97-AF65-F5344CB8AC3E}">
        <p14:creationId xmlns:p14="http://schemas.microsoft.com/office/powerpoint/2010/main" val="2939072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sk-SK"/>
              <a:t> </a:t>
            </a:r>
            <a:endParaRPr lang="cs-CZ"/>
          </a:p>
        </p:txBody>
      </p:sp>
      <p:sp>
        <p:nvSpPr>
          <p:cNvPr id="4" name="Zástupný symbol pro číslo snímku 3"/>
          <p:cNvSpPr>
            <a:spLocks noGrp="1"/>
          </p:cNvSpPr>
          <p:nvPr>
            <p:ph type="sldNum" sz="quarter" idx="10"/>
          </p:nvPr>
        </p:nvSpPr>
        <p:spPr/>
        <p:txBody>
          <a:bodyPr/>
          <a:lstStyle/>
          <a:p>
            <a:fld id="{346856D1-12FF-4A68-8EDD-972F36465EAB}" type="slidenum">
              <a:rPr lang="cs-CZ" smtClean="0"/>
              <a:t>17</a:t>
            </a:fld>
            <a:endParaRPr lang="cs-CZ"/>
          </a:p>
        </p:txBody>
      </p:sp>
    </p:spTree>
    <p:extLst>
      <p:ext uri="{BB962C8B-B14F-4D97-AF65-F5344CB8AC3E}">
        <p14:creationId xmlns:p14="http://schemas.microsoft.com/office/powerpoint/2010/main" val="2832041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p:cNvSpPr>
            <a:spLocks noGrp="1"/>
          </p:cNvSpPr>
          <p:nvPr>
            <p:ph type="dt" sz="half" idx="10"/>
          </p:nvPr>
        </p:nvSpPr>
        <p:spPr/>
        <p:txBody>
          <a:bodyPr/>
          <a:lstStyle/>
          <a:p>
            <a:fld id="{3E091B9A-3B8F-48BB-A9BC-F3C39636979B}" type="datetimeFigureOut">
              <a:rPr lang="cs-CZ" smtClean="0"/>
              <a:t>22.08.2023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1366AB3-640E-4D2E-9F82-2AE3B213AE2B}" type="slidenum">
              <a:rPr lang="cs-CZ" smtClean="0"/>
              <a:t>‹#›</a:t>
            </a:fld>
            <a:endParaRPr lang="cs-CZ"/>
          </a:p>
        </p:txBody>
      </p:sp>
    </p:spTree>
    <p:extLst>
      <p:ext uri="{BB962C8B-B14F-4D97-AF65-F5344CB8AC3E}">
        <p14:creationId xmlns:p14="http://schemas.microsoft.com/office/powerpoint/2010/main" val="3298061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3E091B9A-3B8F-48BB-A9BC-F3C39636979B}" type="datetimeFigureOut">
              <a:rPr lang="cs-CZ" smtClean="0"/>
              <a:t>22.08.2023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1366AB3-640E-4D2E-9F82-2AE3B213AE2B}" type="slidenum">
              <a:rPr lang="cs-CZ" smtClean="0"/>
              <a:t>‹#›</a:t>
            </a:fld>
            <a:endParaRPr lang="cs-CZ"/>
          </a:p>
        </p:txBody>
      </p:sp>
    </p:spTree>
    <p:extLst>
      <p:ext uri="{BB962C8B-B14F-4D97-AF65-F5344CB8AC3E}">
        <p14:creationId xmlns:p14="http://schemas.microsoft.com/office/powerpoint/2010/main" val="254932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4" name="Zástupný symbol pro datum 3"/>
          <p:cNvSpPr>
            <a:spLocks noGrp="1"/>
          </p:cNvSpPr>
          <p:nvPr>
            <p:ph type="dt" sz="half" idx="10"/>
          </p:nvPr>
        </p:nvSpPr>
        <p:spPr/>
        <p:txBody>
          <a:bodyPr/>
          <a:lstStyle/>
          <a:p>
            <a:fld id="{3E091B9A-3B8F-48BB-A9BC-F3C39636979B}" type="datetimeFigureOut">
              <a:rPr lang="cs-CZ" smtClean="0"/>
              <a:t>22.08.2023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1366AB3-640E-4D2E-9F82-2AE3B213AE2B}" type="slidenum">
              <a:rPr lang="cs-CZ" smtClean="0"/>
              <a:t>‹#›</a:t>
            </a:fld>
            <a:endParaRPr lang="cs-CZ"/>
          </a:p>
        </p:txBody>
      </p:sp>
    </p:spTree>
    <p:extLst>
      <p:ext uri="{BB962C8B-B14F-4D97-AF65-F5344CB8AC3E}">
        <p14:creationId xmlns:p14="http://schemas.microsoft.com/office/powerpoint/2010/main" val="1159929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3E091B9A-3B8F-48BB-A9BC-F3C39636979B}" type="datetimeFigureOut">
              <a:rPr lang="cs-CZ" smtClean="0"/>
              <a:t>22.08.2023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1366AB3-640E-4D2E-9F82-2AE3B213AE2B}" type="slidenum">
              <a:rPr lang="cs-CZ" smtClean="0"/>
              <a:t>‹#›</a:t>
            </a:fld>
            <a:endParaRPr lang="cs-CZ"/>
          </a:p>
        </p:txBody>
      </p:sp>
    </p:spTree>
    <p:extLst>
      <p:ext uri="{BB962C8B-B14F-4D97-AF65-F5344CB8AC3E}">
        <p14:creationId xmlns:p14="http://schemas.microsoft.com/office/powerpoint/2010/main" val="331610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3E091B9A-3B8F-48BB-A9BC-F3C39636979B}" type="datetimeFigureOut">
              <a:rPr lang="cs-CZ" smtClean="0"/>
              <a:t>22.08.2023</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B1366AB3-640E-4D2E-9F82-2AE3B213AE2B}" type="slidenum">
              <a:rPr lang="cs-CZ" smtClean="0"/>
              <a:t>‹#›</a:t>
            </a:fld>
            <a:endParaRPr lang="cs-CZ"/>
          </a:p>
        </p:txBody>
      </p:sp>
    </p:spTree>
    <p:extLst>
      <p:ext uri="{BB962C8B-B14F-4D97-AF65-F5344CB8AC3E}">
        <p14:creationId xmlns:p14="http://schemas.microsoft.com/office/powerpoint/2010/main" val="2693580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3E091B9A-3B8F-48BB-A9BC-F3C39636979B}" type="datetimeFigureOut">
              <a:rPr lang="cs-CZ" smtClean="0"/>
              <a:t>22.08.2023</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B1366AB3-640E-4D2E-9F82-2AE3B213AE2B}" type="slidenum">
              <a:rPr lang="cs-CZ" smtClean="0"/>
              <a:t>‹#›</a:t>
            </a:fld>
            <a:endParaRPr lang="cs-CZ"/>
          </a:p>
        </p:txBody>
      </p:sp>
    </p:spTree>
    <p:extLst>
      <p:ext uri="{BB962C8B-B14F-4D97-AF65-F5344CB8AC3E}">
        <p14:creationId xmlns:p14="http://schemas.microsoft.com/office/powerpoint/2010/main" val="1849560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3E091B9A-3B8F-48BB-A9BC-F3C39636979B}" type="datetimeFigureOut">
              <a:rPr lang="cs-CZ" smtClean="0"/>
              <a:t>22.08.2023</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B1366AB3-640E-4D2E-9F82-2AE3B213AE2B}" type="slidenum">
              <a:rPr lang="cs-CZ" smtClean="0"/>
              <a:t>‹#›</a:t>
            </a:fld>
            <a:endParaRPr lang="cs-CZ"/>
          </a:p>
        </p:txBody>
      </p:sp>
    </p:spTree>
    <p:extLst>
      <p:ext uri="{BB962C8B-B14F-4D97-AF65-F5344CB8AC3E}">
        <p14:creationId xmlns:p14="http://schemas.microsoft.com/office/powerpoint/2010/main" val="3278808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p:cNvSpPr>
            <a:spLocks noGrp="1"/>
          </p:cNvSpPr>
          <p:nvPr>
            <p:ph type="dt" sz="half" idx="10"/>
          </p:nvPr>
        </p:nvSpPr>
        <p:spPr/>
        <p:txBody>
          <a:bodyPr/>
          <a:lstStyle/>
          <a:p>
            <a:fld id="{3E091B9A-3B8F-48BB-A9BC-F3C39636979B}" type="datetimeFigureOut">
              <a:rPr lang="cs-CZ" smtClean="0"/>
              <a:t>22.08.2023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1366AB3-640E-4D2E-9F82-2AE3B213AE2B}" type="slidenum">
              <a:rPr lang="cs-CZ" smtClean="0"/>
              <a:t>‹#›</a:t>
            </a:fld>
            <a:endParaRPr lang="cs-CZ"/>
          </a:p>
        </p:txBody>
      </p:sp>
    </p:spTree>
    <p:extLst>
      <p:ext uri="{BB962C8B-B14F-4D97-AF65-F5344CB8AC3E}">
        <p14:creationId xmlns:p14="http://schemas.microsoft.com/office/powerpoint/2010/main" val="2398988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p:cNvSpPr>
            <a:spLocks noGrp="1"/>
          </p:cNvSpPr>
          <p:nvPr>
            <p:ph type="dt" sz="half" idx="10"/>
          </p:nvPr>
        </p:nvSpPr>
        <p:spPr/>
        <p:txBody>
          <a:bodyPr/>
          <a:lstStyle/>
          <a:p>
            <a:fld id="{3E091B9A-3B8F-48BB-A9BC-F3C39636979B}" type="datetimeFigureOut">
              <a:rPr lang="cs-CZ" smtClean="0"/>
              <a:t>22.08.2023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1366AB3-640E-4D2E-9F82-2AE3B213AE2B}" type="slidenum">
              <a:rPr lang="cs-CZ" smtClean="0"/>
              <a:t>‹#›</a:t>
            </a:fld>
            <a:endParaRPr lang="cs-CZ"/>
          </a:p>
        </p:txBody>
      </p:sp>
    </p:spTree>
    <p:extLst>
      <p:ext uri="{BB962C8B-B14F-4D97-AF65-F5344CB8AC3E}">
        <p14:creationId xmlns:p14="http://schemas.microsoft.com/office/powerpoint/2010/main" val="2797747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3E091B9A-3B8F-48BB-A9BC-F3C39636979B}" type="datetimeFigureOut">
              <a:rPr lang="cs-CZ" smtClean="0"/>
              <a:t>22.08.2023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1366AB3-640E-4D2E-9F82-2AE3B213AE2B}" type="slidenum">
              <a:rPr lang="cs-CZ" smtClean="0"/>
              <a:t>‹#›</a:t>
            </a:fld>
            <a:endParaRPr lang="cs-CZ"/>
          </a:p>
        </p:txBody>
      </p:sp>
    </p:spTree>
    <p:extLst>
      <p:ext uri="{BB962C8B-B14F-4D97-AF65-F5344CB8AC3E}">
        <p14:creationId xmlns:p14="http://schemas.microsoft.com/office/powerpoint/2010/main" val="1622617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3E091B9A-3B8F-48BB-A9BC-F3C39636979B}" type="datetimeFigureOut">
              <a:rPr lang="cs-CZ" smtClean="0"/>
              <a:t>22.08.2023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1366AB3-640E-4D2E-9F82-2AE3B213AE2B}" type="slidenum">
              <a:rPr lang="cs-CZ" smtClean="0"/>
              <a:t>‹#›</a:t>
            </a:fld>
            <a:endParaRPr lang="cs-CZ"/>
          </a:p>
        </p:txBody>
      </p:sp>
    </p:spTree>
    <p:extLst>
      <p:ext uri="{BB962C8B-B14F-4D97-AF65-F5344CB8AC3E}">
        <p14:creationId xmlns:p14="http://schemas.microsoft.com/office/powerpoint/2010/main" val="3316130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91B9A-3B8F-48BB-A9BC-F3C39636979B}" type="datetimeFigureOut">
              <a:rPr lang="cs-CZ" smtClean="0"/>
              <a:t>22.08.2023</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366AB3-640E-4D2E-9F82-2AE3B213AE2B}" type="slidenum">
              <a:rPr lang="cs-CZ" smtClean="0"/>
              <a:t>‹#›</a:t>
            </a:fld>
            <a:endParaRPr lang="cs-CZ"/>
          </a:p>
        </p:txBody>
      </p:sp>
    </p:spTree>
    <p:extLst>
      <p:ext uri="{BB962C8B-B14F-4D97-AF65-F5344CB8AC3E}">
        <p14:creationId xmlns:p14="http://schemas.microsoft.com/office/powerpoint/2010/main" val="4171430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10.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image" Target="../media/image4.png"/><Relationship Id="rId21" Type="http://schemas.openxmlformats.org/officeDocument/2006/relationships/image" Target="../media/image26.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notesSlide" Target="../notesSlides/notesSlide5.xml"/><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19" Type="http://schemas.openxmlformats.org/officeDocument/2006/relationships/image" Target="../media/image24.png"/><Relationship Id="rId9" Type="http://schemas.openxmlformats.org/officeDocument/2006/relationships/image" Target="../media/image14.png"/><Relationship Id="rId1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18" Type="http://schemas.openxmlformats.org/officeDocument/2006/relationships/image" Target="../media/image38.png"/><Relationship Id="rId3" Type="http://schemas.openxmlformats.org/officeDocument/2006/relationships/image" Target="../media/image4.pn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37.png"/><Relationship Id="rId2" Type="http://schemas.openxmlformats.org/officeDocument/2006/relationships/notesSlide" Target="../notesSlides/notesSlide6.xml"/><Relationship Id="rId16" Type="http://schemas.openxmlformats.org/officeDocument/2006/relationships/image" Target="../media/image36.png"/><Relationship Id="rId20"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31.png"/><Relationship Id="rId5" Type="http://schemas.openxmlformats.org/officeDocument/2006/relationships/image" Target="../media/image11.png"/><Relationship Id="rId15" Type="http://schemas.openxmlformats.org/officeDocument/2006/relationships/image" Target="../media/image35.png"/><Relationship Id="rId10" Type="http://schemas.openxmlformats.org/officeDocument/2006/relationships/image" Target="../media/image30.png"/><Relationship Id="rId19" Type="http://schemas.openxmlformats.org/officeDocument/2006/relationships/image" Target="../media/image39.png"/><Relationship Id="rId4" Type="http://schemas.openxmlformats.org/officeDocument/2006/relationships/image" Target="../media/image10.png"/><Relationship Id="rId9" Type="http://schemas.openxmlformats.org/officeDocument/2006/relationships/image" Target="../media/image29.png"/><Relationship Id="rId14" Type="http://schemas.openxmlformats.org/officeDocument/2006/relationships/image" Target="../media/image34.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45.png"/><Relationship Id="rId18" Type="http://schemas.openxmlformats.org/officeDocument/2006/relationships/image" Target="../media/image50.png"/><Relationship Id="rId26" Type="http://schemas.openxmlformats.org/officeDocument/2006/relationships/image" Target="../media/image58.png"/><Relationship Id="rId3" Type="http://schemas.openxmlformats.org/officeDocument/2006/relationships/image" Target="../media/image4.png"/><Relationship Id="rId21" Type="http://schemas.openxmlformats.org/officeDocument/2006/relationships/image" Target="../media/image53.png"/><Relationship Id="rId7" Type="http://schemas.openxmlformats.org/officeDocument/2006/relationships/image" Target="../media/image12.png"/><Relationship Id="rId12" Type="http://schemas.openxmlformats.org/officeDocument/2006/relationships/image" Target="../media/image44.png"/><Relationship Id="rId17" Type="http://schemas.openxmlformats.org/officeDocument/2006/relationships/image" Target="../media/image49.png"/><Relationship Id="rId25" Type="http://schemas.openxmlformats.org/officeDocument/2006/relationships/image" Target="../media/image57.png"/><Relationship Id="rId2" Type="http://schemas.openxmlformats.org/officeDocument/2006/relationships/notesSlide" Target="../notesSlides/notesSlide7.xml"/><Relationship Id="rId16" Type="http://schemas.openxmlformats.org/officeDocument/2006/relationships/image" Target="../media/image48.png"/><Relationship Id="rId20"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43.png"/><Relationship Id="rId24" Type="http://schemas.openxmlformats.org/officeDocument/2006/relationships/image" Target="../media/image56.png"/><Relationship Id="rId5" Type="http://schemas.openxmlformats.org/officeDocument/2006/relationships/image" Target="../media/image41.png"/><Relationship Id="rId15" Type="http://schemas.openxmlformats.org/officeDocument/2006/relationships/image" Target="../media/image47.png"/><Relationship Id="rId23" Type="http://schemas.openxmlformats.org/officeDocument/2006/relationships/image" Target="../media/image55.png"/><Relationship Id="rId10" Type="http://schemas.openxmlformats.org/officeDocument/2006/relationships/image" Target="../media/image42.png"/><Relationship Id="rId19" Type="http://schemas.openxmlformats.org/officeDocument/2006/relationships/image" Target="../media/image51.png"/><Relationship Id="rId9" Type="http://schemas.openxmlformats.org/officeDocument/2006/relationships/image" Target="../media/image39.png"/><Relationship Id="rId14" Type="http://schemas.openxmlformats.org/officeDocument/2006/relationships/image" Target="../media/image46.png"/><Relationship Id="rId22" Type="http://schemas.openxmlformats.org/officeDocument/2006/relationships/image" Target="../media/image54.png"/><Relationship Id="rId27" Type="http://schemas.openxmlformats.org/officeDocument/2006/relationships/image" Target="../media/image59.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4.png"/><Relationship Id="rId7" Type="http://schemas.openxmlformats.org/officeDocument/2006/relationships/image" Target="../media/image6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66.png"/></Relationships>
</file>

<file path=ppt/slides/_rels/slide10.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4.png"/><Relationship Id="rId7" Type="http://schemas.openxmlformats.org/officeDocument/2006/relationships/image" Target="../media/image7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9145" y="2001749"/>
            <a:ext cx="12192000" cy="1572768"/>
          </a:xfrm>
        </p:spPr>
        <p:txBody>
          <a:bodyPr>
            <a:normAutofit/>
          </a:bodyPr>
          <a:lstStyle/>
          <a:p>
            <a:r>
              <a:rPr lang="sk-SK" sz="4400" b="1" dirty="0"/>
              <a:t>Biomechanika hod</a:t>
            </a:r>
            <a:r>
              <a:rPr lang="cs-CZ" sz="4400" b="1" dirty="0"/>
              <a:t>ů a vrhů</a:t>
            </a:r>
            <a:endParaRPr lang="en-GB" sz="4400" b="1" dirty="0"/>
          </a:p>
        </p:txBody>
      </p:sp>
      <p:sp>
        <p:nvSpPr>
          <p:cNvPr id="4" name="Nadpis 1">
            <a:extLst>
              <a:ext uri="{FF2B5EF4-FFF2-40B4-BE49-F238E27FC236}">
                <a16:creationId xmlns:a16="http://schemas.microsoft.com/office/drawing/2014/main" id="{F89CEDF9-2577-525B-B32C-6A003DF1B55B}"/>
              </a:ext>
            </a:extLst>
          </p:cNvPr>
          <p:cNvSpPr txBox="1">
            <a:spLocks/>
          </p:cNvSpPr>
          <p:nvPr/>
        </p:nvSpPr>
        <p:spPr>
          <a:xfrm>
            <a:off x="2539267" y="2404401"/>
            <a:ext cx="7290534" cy="1476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3000"/>
          </a:p>
        </p:txBody>
      </p:sp>
      <p:pic>
        <p:nvPicPr>
          <p:cNvPr id="8" name="Obráze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8024" y="703224"/>
            <a:ext cx="4155951" cy="2043910"/>
          </a:xfrm>
          <a:prstGeom prst="rect">
            <a:avLst/>
          </a:prstGeom>
        </p:spPr>
      </p:pic>
      <p:pic>
        <p:nvPicPr>
          <p:cNvPr id="9" name="Obrázek 8">
            <a:extLst>
              <a:ext uri="{FF2B5EF4-FFF2-40B4-BE49-F238E27FC236}">
                <a16:creationId xmlns:a16="http://schemas.microsoft.com/office/drawing/2014/main" id="{CBFE99DB-7437-7604-B76F-2E9983AC0808}"/>
              </a:ext>
            </a:extLst>
          </p:cNvPr>
          <p:cNvPicPr>
            <a:picLocks noChangeAspect="1"/>
          </p:cNvPicPr>
          <p:nvPr/>
        </p:nvPicPr>
        <p:blipFill>
          <a:blip r:embed="rId4"/>
          <a:stretch>
            <a:fillRect/>
          </a:stretch>
        </p:blipFill>
        <p:spPr>
          <a:xfrm>
            <a:off x="1313781" y="5260564"/>
            <a:ext cx="9564435" cy="1343212"/>
          </a:xfrm>
          <a:prstGeom prst="rect">
            <a:avLst/>
          </a:prstGeom>
        </p:spPr>
      </p:pic>
      <p:sp>
        <p:nvSpPr>
          <p:cNvPr id="10" name="TextovéPole 9">
            <a:extLst>
              <a:ext uri="{FF2B5EF4-FFF2-40B4-BE49-F238E27FC236}">
                <a16:creationId xmlns:a16="http://schemas.microsoft.com/office/drawing/2014/main" id="{DCEA9159-DAB4-3A62-5193-59CB2950BC74}"/>
              </a:ext>
            </a:extLst>
          </p:cNvPr>
          <p:cNvSpPr txBox="1"/>
          <p:nvPr/>
        </p:nvSpPr>
        <p:spPr>
          <a:xfrm>
            <a:off x="630936" y="4100297"/>
            <a:ext cx="11529060" cy="1569660"/>
          </a:xfrm>
          <a:prstGeom prst="rect">
            <a:avLst/>
          </a:prstGeom>
          <a:noFill/>
        </p:spPr>
        <p:txBody>
          <a:bodyPr wrap="square" rtlCol="0">
            <a:spAutoFit/>
          </a:bodyPr>
          <a:lstStyle/>
          <a:p>
            <a:pPr algn="ctr"/>
            <a:r>
              <a:rPr lang="cs-CZ" sz="2400" dirty="0"/>
              <a:t>Tento studijní materiál vznikl za podpory projektu s názvem</a:t>
            </a:r>
          </a:p>
          <a:p>
            <a:pPr algn="ctr"/>
            <a:r>
              <a:rPr lang="sk-SK" sz="2400" dirty="0"/>
              <a:t>Digitalizácia a inovácia vzdelávania v diagnostike pohybového systému</a:t>
            </a:r>
          </a:p>
          <a:p>
            <a:pPr algn="ctr"/>
            <a:r>
              <a:rPr lang="cs-CZ" sz="2400" dirty="0"/>
              <a:t>(č. p. 304011AYX7).</a:t>
            </a:r>
          </a:p>
          <a:p>
            <a:pPr algn="ctr"/>
            <a:endParaRPr lang="sk-SK" sz="2400" dirty="0"/>
          </a:p>
        </p:txBody>
      </p:sp>
    </p:spTree>
    <p:extLst>
      <p:ext uri="{BB962C8B-B14F-4D97-AF65-F5344CB8AC3E}">
        <p14:creationId xmlns:p14="http://schemas.microsoft.com/office/powerpoint/2010/main" val="3096862345"/>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7586133" cy="1325563"/>
          </a:xfrm>
        </p:spPr>
        <p:txBody>
          <a:bodyPr>
            <a:normAutofit/>
          </a:bodyPr>
          <a:lstStyle/>
          <a:p>
            <a:r>
              <a:rPr lang="cs-CZ" b="1"/>
              <a:t>Orientace v prezentaci</a:t>
            </a:r>
            <a:endParaRPr lang="en-GB"/>
          </a:p>
        </p:txBody>
      </p:sp>
      <p:sp>
        <p:nvSpPr>
          <p:cNvPr id="5" name="Zástupný symbol pro obsah 2"/>
          <p:cNvSpPr>
            <a:spLocks noGrp="1"/>
          </p:cNvSpPr>
          <p:nvPr>
            <p:ph idx="1"/>
          </p:nvPr>
        </p:nvSpPr>
        <p:spPr>
          <a:xfrm>
            <a:off x="838200" y="1825625"/>
            <a:ext cx="10515600" cy="1273834"/>
          </a:xfrm>
        </p:spPr>
        <p:txBody>
          <a:bodyPr>
            <a:noAutofit/>
          </a:bodyPr>
          <a:lstStyle/>
          <a:p>
            <a:pPr>
              <a:buFontTx/>
              <a:buChar char="-"/>
            </a:pPr>
            <a:r>
              <a:rPr lang="cs-CZ" sz="2000"/>
              <a:t>doprovodní vysvětlující text je možné najít ve spodní části okna pod slidem (pole určeno pro Poznámky)</a:t>
            </a:r>
          </a:p>
          <a:p>
            <a:pPr>
              <a:buFontTx/>
              <a:buChar char="-"/>
            </a:pPr>
            <a:r>
              <a:rPr lang="cs-CZ" sz="2000"/>
              <a:t>v případě, že poznámky pod slidem nevidíte, je nutné kliknout na ikonu poznámek zvýrazněnou na obrázku níže červenou barvou</a:t>
            </a:r>
          </a:p>
          <a:p>
            <a:pPr marL="0" indent="0">
              <a:buNone/>
            </a:pPr>
            <a:endParaRPr lang="cs-CZ" sz="2000" b="1"/>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14" y="-100584"/>
            <a:ext cx="2342693" cy="1152144"/>
          </a:xfrm>
          <a:prstGeom prst="rect">
            <a:avLst/>
          </a:prstGeom>
        </p:spPr>
      </p:pic>
      <p:grpSp>
        <p:nvGrpSpPr>
          <p:cNvPr id="3" name="Skupina 2"/>
          <p:cNvGrpSpPr/>
          <p:nvPr/>
        </p:nvGrpSpPr>
        <p:grpSpPr>
          <a:xfrm>
            <a:off x="1755092" y="3099459"/>
            <a:ext cx="8253105" cy="3496773"/>
            <a:chOff x="1755092" y="3099459"/>
            <a:chExt cx="8253105" cy="3496773"/>
          </a:xfrm>
        </p:grpSpPr>
        <p:pic>
          <p:nvPicPr>
            <p:cNvPr id="4" name="Obrázek 3">
              <a:extLst>
                <a:ext uri="{FF2B5EF4-FFF2-40B4-BE49-F238E27FC236}">
                  <a16:creationId xmlns:a16="http://schemas.microsoft.com/office/drawing/2014/main" id="{98A3ED6F-8964-EA30-C098-73E121977292}"/>
                </a:ext>
              </a:extLst>
            </p:cNvPr>
            <p:cNvPicPr>
              <a:picLocks noChangeAspect="1"/>
            </p:cNvPicPr>
            <p:nvPr/>
          </p:nvPicPr>
          <p:blipFill>
            <a:blip r:embed="rId4"/>
            <a:stretch>
              <a:fillRect/>
            </a:stretch>
          </p:blipFill>
          <p:spPr>
            <a:xfrm>
              <a:off x="1755092" y="3099459"/>
              <a:ext cx="8253105" cy="3393415"/>
            </a:xfrm>
            <a:prstGeom prst="rect">
              <a:avLst/>
            </a:prstGeom>
          </p:spPr>
        </p:pic>
        <p:sp>
          <p:nvSpPr>
            <p:cNvPr id="7" name="Obdélník: se zakulacenými rohy 6">
              <a:extLst>
                <a:ext uri="{FF2B5EF4-FFF2-40B4-BE49-F238E27FC236}">
                  <a16:creationId xmlns:a16="http://schemas.microsoft.com/office/drawing/2014/main" id="{4B4BC651-D22C-78EB-484C-1DDC2C585874}"/>
                </a:ext>
              </a:extLst>
            </p:cNvPr>
            <p:cNvSpPr/>
            <p:nvPr/>
          </p:nvSpPr>
          <p:spPr>
            <a:xfrm>
              <a:off x="2990626" y="5690796"/>
              <a:ext cx="4378362" cy="376518"/>
            </a:xfrm>
            <a:prstGeom prst="roundRect">
              <a:avLst/>
            </a:prstGeom>
            <a:noFill/>
            <a:ln w="76200">
              <a:solidFill>
                <a:srgbClr val="09965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sk-SK"/>
            </a:p>
          </p:txBody>
        </p:sp>
        <p:sp>
          <p:nvSpPr>
            <p:cNvPr id="8" name="Obdélník: se zakulacenými rohy 7">
              <a:extLst>
                <a:ext uri="{FF2B5EF4-FFF2-40B4-BE49-F238E27FC236}">
                  <a16:creationId xmlns:a16="http://schemas.microsoft.com/office/drawing/2014/main" id="{97663639-91EC-A968-50F7-E11CF237096B}"/>
                </a:ext>
              </a:extLst>
            </p:cNvPr>
            <p:cNvSpPr/>
            <p:nvPr/>
          </p:nvSpPr>
          <p:spPr>
            <a:xfrm>
              <a:off x="7981477" y="6325496"/>
              <a:ext cx="442856" cy="270736"/>
            </a:xfrm>
            <a:prstGeom prst="roundRect">
              <a:avLst/>
            </a:prstGeom>
            <a:noFill/>
            <a:ln w="76200">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sk-SK"/>
            </a:p>
          </p:txBody>
        </p:sp>
      </p:grpSp>
    </p:spTree>
    <p:extLst>
      <p:ext uri="{BB962C8B-B14F-4D97-AF65-F5344CB8AC3E}">
        <p14:creationId xmlns:p14="http://schemas.microsoft.com/office/powerpoint/2010/main" val="1031875241"/>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7586133" cy="1325563"/>
          </a:xfrm>
        </p:spPr>
        <p:txBody>
          <a:bodyPr>
            <a:normAutofit/>
          </a:bodyPr>
          <a:lstStyle/>
          <a:p>
            <a:r>
              <a:rPr lang="cs-CZ" b="1"/>
              <a:t>Hody a vrhy - úvod</a:t>
            </a:r>
            <a:endParaRPr lang="en-GB"/>
          </a:p>
        </p:txBody>
      </p:sp>
      <p:sp>
        <p:nvSpPr>
          <p:cNvPr id="5" name="Zástupný symbol pro obsah 2"/>
          <p:cNvSpPr>
            <a:spLocks noGrp="1"/>
          </p:cNvSpPr>
          <p:nvPr>
            <p:ph idx="1"/>
          </p:nvPr>
        </p:nvSpPr>
        <p:spPr>
          <a:xfrm>
            <a:off x="838200" y="1825624"/>
            <a:ext cx="10515600" cy="4689475"/>
          </a:xfrm>
        </p:spPr>
        <p:txBody>
          <a:bodyPr>
            <a:normAutofit/>
          </a:bodyPr>
          <a:lstStyle/>
          <a:p>
            <a:pPr>
              <a:buFontTx/>
              <a:buChar char="-"/>
            </a:pPr>
            <a:r>
              <a:rPr lang="cs-CZ" sz="2000" dirty="0"/>
              <a:t>pohybové aktivity s krátkou dobou trvání</a:t>
            </a:r>
          </a:p>
          <a:p>
            <a:pPr>
              <a:buFontTx/>
              <a:buChar char="-"/>
            </a:pPr>
            <a:endParaRPr lang="cs-CZ" sz="2000" dirty="0"/>
          </a:p>
          <a:p>
            <a:pPr>
              <a:buFontTx/>
              <a:buChar char="-"/>
            </a:pPr>
            <a:r>
              <a:rPr lang="cs-CZ" sz="2000" dirty="0"/>
              <a:t>cíl souvisí se sportovní disciplínou, ve které jsou použity</a:t>
            </a:r>
          </a:p>
          <a:p>
            <a:pPr lvl="1">
              <a:buFontTx/>
              <a:buChar char="-"/>
            </a:pPr>
            <a:r>
              <a:rPr lang="cs-CZ" sz="2000" dirty="0"/>
              <a:t>max. rychlost odhodu (dosažení max. délky hodu nebo vrhu)</a:t>
            </a:r>
          </a:p>
          <a:p>
            <a:pPr lvl="2">
              <a:buFontTx/>
              <a:buChar char="-"/>
            </a:pPr>
            <a:r>
              <a:rPr lang="cs-CZ" sz="1600" dirty="0"/>
              <a:t>atletické sportovní disciplíny</a:t>
            </a:r>
          </a:p>
          <a:p>
            <a:pPr lvl="1">
              <a:buFontTx/>
              <a:buChar char="-"/>
            </a:pPr>
            <a:r>
              <a:rPr lang="cs-CZ" sz="2000" dirty="0"/>
              <a:t>max. přesnost v kombinaci s max. rychlostí odhodu</a:t>
            </a:r>
          </a:p>
          <a:p>
            <a:pPr lvl="2">
              <a:buFontTx/>
              <a:buChar char="-"/>
            </a:pPr>
            <a:r>
              <a:rPr lang="cs-CZ" sz="1600" dirty="0"/>
              <a:t>např. střelba na koš, střelba v házené apod.</a:t>
            </a:r>
          </a:p>
          <a:p>
            <a:pPr>
              <a:buFontTx/>
              <a:buChar char="-"/>
            </a:pPr>
            <a:endParaRPr lang="cs-CZ" sz="2000" dirty="0"/>
          </a:p>
          <a:p>
            <a:pPr>
              <a:buFontTx/>
              <a:buChar char="-"/>
            </a:pPr>
            <a:r>
              <a:rPr lang="cs-CZ" sz="2000" dirty="0"/>
              <a:t>základní </a:t>
            </a:r>
            <a:r>
              <a:rPr lang="cs-CZ" sz="2000" b="1" dirty="0"/>
              <a:t>rozdíl mezi hodem a vrhem</a:t>
            </a:r>
          </a:p>
          <a:p>
            <a:pPr lvl="1">
              <a:buFontTx/>
              <a:buChar char="-"/>
            </a:pPr>
            <a:r>
              <a:rPr lang="en-GB" sz="2000" dirty="0"/>
              <a:t>u </a:t>
            </a:r>
            <a:r>
              <a:rPr lang="en-GB" sz="2000" b="1" dirty="0" err="1"/>
              <a:t>hodu</a:t>
            </a:r>
            <a:r>
              <a:rPr lang="en-GB" sz="2000" dirty="0"/>
              <a:t> se </a:t>
            </a:r>
            <a:r>
              <a:rPr lang="en-GB" sz="2000" dirty="0" err="1"/>
              <a:t>ve</a:t>
            </a:r>
            <a:r>
              <a:rPr lang="en-GB" sz="2000" dirty="0"/>
              <a:t> </a:t>
            </a:r>
            <a:r>
              <a:rPr lang="en-GB" sz="2000" dirty="0" err="1"/>
              <a:t>směru</a:t>
            </a:r>
            <a:r>
              <a:rPr lang="en-GB" sz="2000" dirty="0"/>
              <a:t> </a:t>
            </a:r>
            <a:r>
              <a:rPr lang="en-GB" sz="2000" dirty="0" err="1"/>
              <a:t>odhodu</a:t>
            </a:r>
            <a:r>
              <a:rPr lang="en-GB" sz="2000" dirty="0"/>
              <a:t> </a:t>
            </a:r>
            <a:r>
              <a:rPr lang="en-GB" sz="2000" dirty="0" err="1"/>
              <a:t>pohybuje</a:t>
            </a:r>
            <a:r>
              <a:rPr lang="en-GB" sz="2000" dirty="0"/>
              <a:t> </a:t>
            </a:r>
            <a:r>
              <a:rPr lang="en-GB" sz="2000" b="1" dirty="0" err="1"/>
              <a:t>nejprve</a:t>
            </a:r>
            <a:r>
              <a:rPr lang="en-GB" sz="2000" b="1" dirty="0"/>
              <a:t> </a:t>
            </a:r>
            <a:r>
              <a:rPr lang="en-GB" sz="2000" b="1" dirty="0" err="1"/>
              <a:t>loketní</a:t>
            </a:r>
            <a:r>
              <a:rPr lang="en-GB" sz="2000" b="1" dirty="0"/>
              <a:t> </a:t>
            </a:r>
            <a:r>
              <a:rPr lang="en-GB" sz="2000" b="1" dirty="0" err="1"/>
              <a:t>kloub</a:t>
            </a:r>
            <a:r>
              <a:rPr lang="en-GB" sz="2000" dirty="0"/>
              <a:t>, </a:t>
            </a:r>
            <a:r>
              <a:rPr lang="en-GB" sz="2000" dirty="0" err="1"/>
              <a:t>který</a:t>
            </a:r>
            <a:r>
              <a:rPr lang="en-GB" sz="2000" dirty="0"/>
              <a:t> je </a:t>
            </a:r>
            <a:r>
              <a:rPr lang="en-GB" sz="2000" dirty="0" err="1"/>
              <a:t>následován</a:t>
            </a:r>
            <a:r>
              <a:rPr lang="en-GB" sz="2000" dirty="0"/>
              <a:t> </a:t>
            </a:r>
            <a:r>
              <a:rPr lang="en-GB" sz="2000" dirty="0" err="1"/>
              <a:t>zápěstím</a:t>
            </a:r>
            <a:r>
              <a:rPr lang="en-GB" sz="2000" dirty="0"/>
              <a:t>, </a:t>
            </a:r>
            <a:r>
              <a:rPr lang="en-GB" sz="2000" dirty="0" err="1"/>
              <a:t>při</a:t>
            </a:r>
            <a:r>
              <a:rPr lang="en-GB" sz="2000" dirty="0"/>
              <a:t> </a:t>
            </a:r>
            <a:r>
              <a:rPr lang="en-GB" sz="2000" dirty="0" err="1"/>
              <a:t>vrhu</a:t>
            </a:r>
            <a:r>
              <a:rPr lang="en-GB" sz="2000" dirty="0"/>
              <a:t> je </a:t>
            </a:r>
            <a:r>
              <a:rPr lang="en-GB" sz="2000" dirty="0" err="1"/>
              <a:t>pořadí</a:t>
            </a:r>
            <a:r>
              <a:rPr lang="en-GB" sz="2000" dirty="0"/>
              <a:t> </a:t>
            </a:r>
            <a:r>
              <a:rPr lang="en-GB" sz="2000" dirty="0" err="1"/>
              <a:t>opačné</a:t>
            </a:r>
            <a:r>
              <a:rPr lang="en-GB" sz="2000" dirty="0"/>
              <a:t> a </a:t>
            </a:r>
            <a:r>
              <a:rPr lang="en-GB" sz="2000" dirty="0" err="1"/>
              <a:t>loketní</a:t>
            </a:r>
            <a:r>
              <a:rPr lang="en-GB" sz="2000" dirty="0"/>
              <a:t> </a:t>
            </a:r>
            <a:r>
              <a:rPr lang="en-GB" sz="2000" dirty="0" err="1"/>
              <a:t>kloub</a:t>
            </a:r>
            <a:r>
              <a:rPr lang="en-GB" sz="2000" dirty="0"/>
              <a:t> </a:t>
            </a:r>
            <a:r>
              <a:rPr lang="en-GB" sz="2000" dirty="0" err="1"/>
              <a:t>zůstává</a:t>
            </a:r>
            <a:r>
              <a:rPr lang="en-GB" sz="2000" dirty="0"/>
              <a:t> po </a:t>
            </a:r>
            <a:r>
              <a:rPr lang="en-GB" sz="2000" dirty="0" err="1"/>
              <a:t>celou</a:t>
            </a:r>
            <a:r>
              <a:rPr lang="en-GB" sz="2000" dirty="0"/>
              <a:t> </a:t>
            </a:r>
            <a:r>
              <a:rPr lang="en-GB" sz="2000" dirty="0" err="1"/>
              <a:t>dobu</a:t>
            </a:r>
            <a:r>
              <a:rPr lang="en-GB" sz="2000" dirty="0"/>
              <a:t> za </a:t>
            </a:r>
            <a:r>
              <a:rPr lang="en-GB" sz="2000" dirty="0" err="1"/>
              <a:t>vrhaným</a:t>
            </a:r>
            <a:r>
              <a:rPr lang="en-GB" sz="2000" dirty="0"/>
              <a:t> </a:t>
            </a:r>
            <a:r>
              <a:rPr lang="en-GB" sz="2000" dirty="0" err="1"/>
              <a:t>náčiním</a:t>
            </a:r>
            <a:endParaRPr lang="en-GB" sz="2000" dirty="0"/>
          </a:p>
          <a:p>
            <a:pPr marL="0" indent="0">
              <a:buNone/>
            </a:pPr>
            <a:endParaRPr lang="cs-CZ" sz="2000" b="1" dirty="0"/>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14" y="-100584"/>
            <a:ext cx="2342693" cy="1152144"/>
          </a:xfrm>
          <a:prstGeom prst="rect">
            <a:avLst/>
          </a:prstGeom>
        </p:spPr>
      </p:pic>
    </p:spTree>
    <p:extLst>
      <p:ext uri="{BB962C8B-B14F-4D97-AF65-F5344CB8AC3E}">
        <p14:creationId xmlns:p14="http://schemas.microsoft.com/office/powerpoint/2010/main" val="3841793729"/>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7586133" cy="1325563"/>
          </a:xfrm>
        </p:spPr>
        <p:txBody>
          <a:bodyPr>
            <a:normAutofit/>
          </a:bodyPr>
          <a:lstStyle/>
          <a:p>
            <a:r>
              <a:rPr lang="cs-CZ" b="1"/>
              <a:t>Hody a vrhy – fyzikální základ</a:t>
            </a:r>
            <a:endParaRPr lang="en-GB"/>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14" y="-100584"/>
            <a:ext cx="2342693" cy="1152144"/>
          </a:xfrm>
          <a:prstGeom prst="rect">
            <a:avLst/>
          </a:prstGeom>
        </p:spPr>
      </p:pic>
      <p:grpSp>
        <p:nvGrpSpPr>
          <p:cNvPr id="4" name="Skupina 3"/>
          <p:cNvGrpSpPr/>
          <p:nvPr/>
        </p:nvGrpSpPr>
        <p:grpSpPr>
          <a:xfrm>
            <a:off x="539945" y="1371125"/>
            <a:ext cx="11401358" cy="8436643"/>
            <a:chOff x="539945" y="1371125"/>
            <a:chExt cx="11401358" cy="8436643"/>
          </a:xfrm>
        </p:grpSpPr>
        <p:sp>
          <p:nvSpPr>
            <p:cNvPr id="56" name="Oblouk 55"/>
            <p:cNvSpPr/>
            <p:nvPr/>
          </p:nvSpPr>
          <p:spPr>
            <a:xfrm rot="19022504">
              <a:off x="3313846" y="4515187"/>
              <a:ext cx="3679392" cy="3614814"/>
            </a:xfrm>
            <a:prstGeom prst="arc">
              <a:avLst>
                <a:gd name="adj1" fmla="val 15031837"/>
                <a:gd name="adj2" fmla="val 1295696"/>
              </a:avLst>
            </a:prstGeom>
            <a:ln w="28575">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
          <p:nvSpPr>
            <p:cNvPr id="94" name="Oblouk 93"/>
            <p:cNvSpPr/>
            <p:nvPr/>
          </p:nvSpPr>
          <p:spPr>
            <a:xfrm>
              <a:off x="6256061" y="3060352"/>
              <a:ext cx="5177898" cy="6747416"/>
            </a:xfrm>
            <a:prstGeom prst="arc">
              <a:avLst>
                <a:gd name="adj1" fmla="val 16234571"/>
                <a:gd name="adj2" fmla="val 20707376"/>
              </a:avLst>
            </a:prstGeom>
            <a:ln w="28575">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grpSp>
          <p:nvGrpSpPr>
            <p:cNvPr id="3" name="Skupina 2"/>
            <p:cNvGrpSpPr/>
            <p:nvPr/>
          </p:nvGrpSpPr>
          <p:grpSpPr>
            <a:xfrm>
              <a:off x="539945" y="1371125"/>
              <a:ext cx="11401358" cy="5572969"/>
              <a:chOff x="539945" y="1371125"/>
              <a:chExt cx="11401358" cy="5572969"/>
            </a:xfrm>
          </p:grpSpPr>
          <p:cxnSp>
            <p:nvCxnSpPr>
              <p:cNvPr id="7" name="Přímá spojnice 6"/>
              <p:cNvCxnSpPr/>
              <p:nvPr/>
            </p:nvCxnSpPr>
            <p:spPr>
              <a:xfrm>
                <a:off x="821267" y="5706533"/>
                <a:ext cx="10764181" cy="5881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Přímá spojnice 7"/>
              <p:cNvCxnSpPr/>
              <p:nvPr/>
            </p:nvCxnSpPr>
            <p:spPr>
              <a:xfrm flipV="1">
                <a:off x="8720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 name="Přímá spojnice 8"/>
              <p:cNvCxnSpPr/>
              <p:nvPr/>
            </p:nvCxnSpPr>
            <p:spPr>
              <a:xfrm flipV="1">
                <a:off x="11514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 name="Přímá spojnice 9"/>
              <p:cNvCxnSpPr/>
              <p:nvPr/>
            </p:nvCxnSpPr>
            <p:spPr>
              <a:xfrm flipV="1">
                <a:off x="17737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 name="Přímá spojnice 10"/>
              <p:cNvCxnSpPr/>
              <p:nvPr/>
            </p:nvCxnSpPr>
            <p:spPr>
              <a:xfrm flipV="1">
                <a:off x="20404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 name="Přímá spojnice 11"/>
              <p:cNvCxnSpPr/>
              <p:nvPr/>
            </p:nvCxnSpPr>
            <p:spPr>
              <a:xfrm flipV="1">
                <a:off x="23198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3" name="Přímá spojnice 12"/>
              <p:cNvCxnSpPr/>
              <p:nvPr/>
            </p:nvCxnSpPr>
            <p:spPr>
              <a:xfrm flipV="1">
                <a:off x="25865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 name="Přímá spojnice 13"/>
              <p:cNvCxnSpPr/>
              <p:nvPr/>
            </p:nvCxnSpPr>
            <p:spPr>
              <a:xfrm flipV="1">
                <a:off x="28532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Přímá spojnice 14"/>
              <p:cNvCxnSpPr/>
              <p:nvPr/>
            </p:nvCxnSpPr>
            <p:spPr>
              <a:xfrm flipV="1">
                <a:off x="1462617" y="583353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7" name="Přímá spojnice 16"/>
              <p:cNvCxnSpPr/>
              <p:nvPr/>
            </p:nvCxnSpPr>
            <p:spPr>
              <a:xfrm flipV="1">
                <a:off x="3112558" y="583353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 name="Přímá spojnice 17"/>
              <p:cNvCxnSpPr/>
              <p:nvPr/>
            </p:nvCxnSpPr>
            <p:spPr>
              <a:xfrm flipV="1">
                <a:off x="3391958" y="583353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9" name="Přímá spojnice 18"/>
              <p:cNvCxnSpPr/>
              <p:nvPr/>
            </p:nvCxnSpPr>
            <p:spPr>
              <a:xfrm flipV="1">
                <a:off x="3978823" y="583353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1" name="Přímá spojnice 20"/>
              <p:cNvCxnSpPr/>
              <p:nvPr/>
            </p:nvCxnSpPr>
            <p:spPr>
              <a:xfrm flipV="1">
                <a:off x="4496389" y="583353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 name="Přímá spojnice 21"/>
              <p:cNvCxnSpPr/>
              <p:nvPr/>
            </p:nvCxnSpPr>
            <p:spPr>
              <a:xfrm flipV="1">
                <a:off x="4827058" y="583353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3" name="Přímá spojnice 22"/>
              <p:cNvCxnSpPr/>
              <p:nvPr/>
            </p:nvCxnSpPr>
            <p:spPr>
              <a:xfrm flipV="1">
                <a:off x="5093758" y="583353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 name="Přímá spojnice 23"/>
              <p:cNvCxnSpPr/>
              <p:nvPr/>
            </p:nvCxnSpPr>
            <p:spPr>
              <a:xfrm flipV="1">
                <a:off x="3703108"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Přímá spojnice 24"/>
              <p:cNvCxnSpPr/>
              <p:nvPr/>
            </p:nvCxnSpPr>
            <p:spPr>
              <a:xfrm flipV="1">
                <a:off x="5401522"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6" name="Přímá spojnice 25"/>
              <p:cNvCxnSpPr/>
              <p:nvPr/>
            </p:nvCxnSpPr>
            <p:spPr>
              <a:xfrm flipV="1">
                <a:off x="5680922"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7" name="Přímá spojnice 26"/>
              <p:cNvCxnSpPr/>
              <p:nvPr/>
            </p:nvCxnSpPr>
            <p:spPr>
              <a:xfrm flipV="1">
                <a:off x="6303222"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Přímá spojnice 27"/>
              <p:cNvCxnSpPr/>
              <p:nvPr/>
            </p:nvCxnSpPr>
            <p:spPr>
              <a:xfrm flipV="1">
                <a:off x="6569922"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9" name="Přímá spojnice 28"/>
              <p:cNvCxnSpPr/>
              <p:nvPr/>
            </p:nvCxnSpPr>
            <p:spPr>
              <a:xfrm flipV="1">
                <a:off x="6849322"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0" name="Přímá spojnice 29"/>
              <p:cNvCxnSpPr/>
              <p:nvPr/>
            </p:nvCxnSpPr>
            <p:spPr>
              <a:xfrm flipV="1">
                <a:off x="7116022"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1" name="Přímá spojnice 30"/>
              <p:cNvCxnSpPr/>
              <p:nvPr/>
            </p:nvCxnSpPr>
            <p:spPr>
              <a:xfrm flipV="1">
                <a:off x="7382722"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2" name="Přímá spojnice 31"/>
              <p:cNvCxnSpPr/>
              <p:nvPr/>
            </p:nvCxnSpPr>
            <p:spPr>
              <a:xfrm flipV="1">
                <a:off x="5992072" y="583353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3" name="Přímá spojnice 32"/>
              <p:cNvCxnSpPr/>
              <p:nvPr/>
            </p:nvCxnSpPr>
            <p:spPr>
              <a:xfrm flipV="1">
                <a:off x="7629186" y="583353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6" name="Ovál 35"/>
              <p:cNvSpPr/>
              <p:nvPr/>
            </p:nvSpPr>
            <p:spPr>
              <a:xfrm>
                <a:off x="1119717" y="5315559"/>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mc:AlternateContent xmlns:mc="http://schemas.openxmlformats.org/markup-compatibility/2006" xmlns:a14="http://schemas.microsoft.com/office/drawing/2010/main">
            <mc:Choice Requires="a14">
              <p:sp>
                <p:nvSpPr>
                  <p:cNvPr id="37" name="TextovéPole 36"/>
                  <p:cNvSpPr txBox="1"/>
                  <p:nvPr/>
                </p:nvSpPr>
                <p:spPr>
                  <a:xfrm>
                    <a:off x="1409125" y="4880783"/>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37" name="TextovéPole 36"/>
                  <p:cNvSpPr txBox="1">
                    <a:spLocks noRot="1" noChangeAspect="1" noMove="1" noResize="1" noEditPoints="1" noAdjustHandles="1" noChangeArrowheads="1" noChangeShapeType="1" noTextEdit="1"/>
                  </p:cNvSpPr>
                  <p:nvPr/>
                </p:nvSpPr>
                <p:spPr>
                  <a:xfrm>
                    <a:off x="1409125" y="4880783"/>
                    <a:ext cx="392159" cy="307777"/>
                  </a:xfrm>
                  <a:prstGeom prst="rect">
                    <a:avLst/>
                  </a:prstGeom>
                  <a:blipFill>
                    <a:blip r:embed="rId4"/>
                    <a:stretch>
                      <a:fillRect l="-17188" b="-18000"/>
                    </a:stretch>
                  </a:blipFill>
                </p:spPr>
                <p:txBody>
                  <a:bodyPr/>
                  <a:lstStyle/>
                  <a:p>
                    <a:r>
                      <a:rPr lang="cs-CZ">
                        <a:noFill/>
                      </a:rPr>
                      <a:t> </a:t>
                    </a:r>
                  </a:p>
                </p:txBody>
              </p:sp>
            </mc:Fallback>
          </mc:AlternateContent>
          <p:cxnSp>
            <p:nvCxnSpPr>
              <p:cNvPr id="54" name="Přímá spojnice 53"/>
              <p:cNvCxnSpPr/>
              <p:nvPr/>
            </p:nvCxnSpPr>
            <p:spPr>
              <a:xfrm flipV="1">
                <a:off x="1348317" y="3026664"/>
                <a:ext cx="0" cy="2464876"/>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38" name="Přímá spojnice se šipkou 37"/>
              <p:cNvCxnSpPr/>
              <p:nvPr/>
            </p:nvCxnSpPr>
            <p:spPr>
              <a:xfrm flipV="1">
                <a:off x="1348317" y="4665615"/>
                <a:ext cx="0" cy="8259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Přímá spojnice 41"/>
              <p:cNvCxnSpPr/>
              <p:nvPr/>
            </p:nvCxnSpPr>
            <p:spPr>
              <a:xfrm flipV="1">
                <a:off x="4203111"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4" name="Ovál 43"/>
              <p:cNvSpPr/>
              <p:nvPr/>
            </p:nvSpPr>
            <p:spPr>
              <a:xfrm>
                <a:off x="3282361" y="5315559"/>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mc:AlternateContent xmlns:mc="http://schemas.openxmlformats.org/markup-compatibility/2006" xmlns:a14="http://schemas.microsoft.com/office/drawing/2010/main">
            <mc:Choice Requires="a14">
              <p:sp>
                <p:nvSpPr>
                  <p:cNvPr id="45" name="TextovéPole 44"/>
                  <p:cNvSpPr txBox="1"/>
                  <p:nvPr/>
                </p:nvSpPr>
                <p:spPr>
                  <a:xfrm>
                    <a:off x="3821522" y="5194325"/>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45" name="TextovéPole 44"/>
                  <p:cNvSpPr txBox="1">
                    <a:spLocks noRot="1" noChangeAspect="1" noMove="1" noResize="1" noEditPoints="1" noAdjustHandles="1" noChangeArrowheads="1" noChangeShapeType="1" noTextEdit="1"/>
                  </p:cNvSpPr>
                  <p:nvPr/>
                </p:nvSpPr>
                <p:spPr>
                  <a:xfrm>
                    <a:off x="3821522" y="5194325"/>
                    <a:ext cx="392159" cy="307777"/>
                  </a:xfrm>
                  <a:prstGeom prst="rect">
                    <a:avLst/>
                  </a:prstGeom>
                  <a:blipFill>
                    <a:blip r:embed="rId5"/>
                    <a:stretch>
                      <a:fillRect l="-17188" b="-15686"/>
                    </a:stretch>
                  </a:blipFill>
                </p:spPr>
                <p:txBody>
                  <a:bodyPr/>
                  <a:lstStyle/>
                  <a:p>
                    <a:r>
                      <a:rPr lang="cs-CZ">
                        <a:noFill/>
                      </a:rPr>
                      <a:t> </a:t>
                    </a:r>
                  </a:p>
                </p:txBody>
              </p:sp>
            </mc:Fallback>
          </mc:AlternateContent>
          <p:cxnSp>
            <p:nvCxnSpPr>
              <p:cNvPr id="46" name="Přímá spojnice se šipkou 45"/>
              <p:cNvCxnSpPr/>
              <p:nvPr/>
            </p:nvCxnSpPr>
            <p:spPr>
              <a:xfrm flipV="1">
                <a:off x="3510961" y="4880480"/>
                <a:ext cx="420747" cy="61105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9" name="Obdélník 58">
                <a:extLst>
                  <a:ext uri="{FF2B5EF4-FFF2-40B4-BE49-F238E27FC236}">
                    <a16:creationId xmlns:a16="http://schemas.microsoft.com/office/drawing/2014/main" id="{2C14CC94-9797-3F50-FFD5-0D7A18771F24}"/>
                  </a:ext>
                </a:extLst>
              </p:cNvPr>
              <p:cNvSpPr/>
              <p:nvPr/>
            </p:nvSpPr>
            <p:spPr>
              <a:xfrm>
                <a:off x="4263390" y="1371125"/>
                <a:ext cx="3685964" cy="523220"/>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sk-SK" sz="2800"/>
                  <a:t>SLOŽENÉ POHYBY</a:t>
                </a:r>
                <a:endParaRPr lang="en-GB" sz="2800"/>
              </a:p>
            </p:txBody>
          </p:sp>
          <p:sp>
            <p:nvSpPr>
              <p:cNvPr id="61" name="TextovéPole 60">
                <a:extLst>
                  <a:ext uri="{FF2B5EF4-FFF2-40B4-BE49-F238E27FC236}">
                    <a16:creationId xmlns:a16="http://schemas.microsoft.com/office/drawing/2014/main" id="{CA8C5A5D-6055-DDC6-20E9-F4FF65DD471D}"/>
                  </a:ext>
                </a:extLst>
              </p:cNvPr>
              <p:cNvSpPr txBox="1"/>
              <p:nvPr/>
            </p:nvSpPr>
            <p:spPr>
              <a:xfrm>
                <a:off x="686249" y="2164422"/>
                <a:ext cx="1477493"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sk-SK"/>
                  <a:t>VRH SVISLÝ</a:t>
                </a:r>
                <a:endParaRPr lang="cs-CZ"/>
              </a:p>
            </p:txBody>
          </p:sp>
          <p:sp>
            <p:nvSpPr>
              <p:cNvPr id="64" name="TextovéPole 63">
                <a:extLst>
                  <a:ext uri="{FF2B5EF4-FFF2-40B4-BE49-F238E27FC236}">
                    <a16:creationId xmlns:a16="http://schemas.microsoft.com/office/drawing/2014/main" id="{CA8C5A5D-6055-DDC6-20E9-F4FF65DD471D}"/>
                  </a:ext>
                </a:extLst>
              </p:cNvPr>
              <p:cNvSpPr txBox="1"/>
              <p:nvPr/>
            </p:nvSpPr>
            <p:spPr>
              <a:xfrm>
                <a:off x="4414795" y="2164422"/>
                <a:ext cx="1477493"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sk-SK"/>
                  <a:t>VRH ŠIKMÝ</a:t>
                </a:r>
                <a:endParaRPr lang="cs-CZ"/>
              </a:p>
            </p:txBody>
          </p:sp>
          <p:cxnSp>
            <p:nvCxnSpPr>
              <p:cNvPr id="68" name="Přímá spojnice 67"/>
              <p:cNvCxnSpPr/>
              <p:nvPr/>
            </p:nvCxnSpPr>
            <p:spPr>
              <a:xfrm flipV="1">
                <a:off x="8138817" y="3371957"/>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9" name="Přímá spojnice 68"/>
              <p:cNvCxnSpPr/>
              <p:nvPr/>
            </p:nvCxnSpPr>
            <p:spPr>
              <a:xfrm flipV="1">
                <a:off x="8405517" y="3371957"/>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0" name="Přímá spojnice 69"/>
              <p:cNvCxnSpPr/>
              <p:nvPr/>
            </p:nvCxnSpPr>
            <p:spPr>
              <a:xfrm flipV="1">
                <a:off x="8672217" y="3371957"/>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2" name="Přímá spojnice 71"/>
              <p:cNvCxnSpPr/>
              <p:nvPr/>
            </p:nvCxnSpPr>
            <p:spPr>
              <a:xfrm flipV="1">
                <a:off x="8918681" y="3371956"/>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3" name="Přímá spojnice 72"/>
              <p:cNvCxnSpPr/>
              <p:nvPr/>
            </p:nvCxnSpPr>
            <p:spPr>
              <a:xfrm>
                <a:off x="8441986" y="3278472"/>
                <a:ext cx="705295"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76" name="Ovál 75"/>
              <p:cNvSpPr/>
              <p:nvPr/>
            </p:nvSpPr>
            <p:spPr>
              <a:xfrm>
                <a:off x="8670100" y="2883750"/>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mc:AlternateContent xmlns:mc="http://schemas.openxmlformats.org/markup-compatibility/2006" xmlns:a14="http://schemas.microsoft.com/office/drawing/2010/main">
            <mc:Choice Requires="a14">
              <p:sp>
                <p:nvSpPr>
                  <p:cNvPr id="77" name="TextovéPole 76"/>
                  <p:cNvSpPr txBox="1"/>
                  <p:nvPr/>
                </p:nvSpPr>
                <p:spPr>
                  <a:xfrm>
                    <a:off x="9244599" y="2707748"/>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77" name="TextovéPole 76"/>
                  <p:cNvSpPr txBox="1">
                    <a:spLocks noRot="1" noChangeAspect="1" noMove="1" noResize="1" noEditPoints="1" noAdjustHandles="1" noChangeArrowheads="1" noChangeShapeType="1" noTextEdit="1"/>
                  </p:cNvSpPr>
                  <p:nvPr/>
                </p:nvSpPr>
                <p:spPr>
                  <a:xfrm>
                    <a:off x="9244599" y="2707748"/>
                    <a:ext cx="392159" cy="307777"/>
                  </a:xfrm>
                  <a:prstGeom prst="rect">
                    <a:avLst/>
                  </a:prstGeom>
                  <a:blipFill>
                    <a:blip r:embed="rId6"/>
                    <a:stretch>
                      <a:fillRect l="-17188" b="-15686"/>
                    </a:stretch>
                  </a:blipFill>
                </p:spPr>
                <p:txBody>
                  <a:bodyPr/>
                  <a:lstStyle/>
                  <a:p>
                    <a:r>
                      <a:rPr lang="cs-CZ">
                        <a:noFill/>
                      </a:rPr>
                      <a:t> </a:t>
                    </a:r>
                  </a:p>
                </p:txBody>
              </p:sp>
            </mc:Fallback>
          </mc:AlternateContent>
          <p:cxnSp>
            <p:nvCxnSpPr>
              <p:cNvPr id="81" name="Přímá spojnice 80"/>
              <p:cNvCxnSpPr/>
              <p:nvPr/>
            </p:nvCxnSpPr>
            <p:spPr>
              <a:xfrm>
                <a:off x="8900817" y="3060353"/>
                <a:ext cx="17864" cy="2629246"/>
              </a:xfrm>
              <a:prstGeom prst="line">
                <a:avLst/>
              </a:prstGeom>
              <a:ln w="25400" cap="sq">
                <a:prstDash val="lgDash"/>
                <a:headEnd type="diamond" w="lg" len="lg"/>
                <a:tailEnd type="diamond" w="lg" len="lg"/>
              </a:ln>
            </p:spPr>
            <p:style>
              <a:lnRef idx="1">
                <a:schemeClr val="accent1"/>
              </a:lnRef>
              <a:fillRef idx="0">
                <a:schemeClr val="accent1"/>
              </a:fillRef>
              <a:effectRef idx="0">
                <a:schemeClr val="accent1"/>
              </a:effectRef>
              <a:fontRef idx="minor">
                <a:schemeClr val="tx1"/>
              </a:fontRef>
            </p:style>
          </p:cxnSp>
          <p:cxnSp>
            <p:nvCxnSpPr>
              <p:cNvPr id="85" name="Přímá spojnice 84"/>
              <p:cNvCxnSpPr/>
              <p:nvPr/>
            </p:nvCxnSpPr>
            <p:spPr>
              <a:xfrm flipV="1">
                <a:off x="7895886"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86" name="Přímá spojnice 85"/>
              <p:cNvCxnSpPr/>
              <p:nvPr/>
            </p:nvCxnSpPr>
            <p:spPr>
              <a:xfrm flipV="1">
                <a:off x="8175286"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87" name="Přímá spojnice 86"/>
              <p:cNvCxnSpPr/>
              <p:nvPr/>
            </p:nvCxnSpPr>
            <p:spPr>
              <a:xfrm flipV="1">
                <a:off x="8441986"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88" name="Přímá spojnice 87"/>
              <p:cNvCxnSpPr/>
              <p:nvPr/>
            </p:nvCxnSpPr>
            <p:spPr>
              <a:xfrm flipV="1">
                <a:off x="8708686"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89" name="Přímá spojnice 88"/>
              <p:cNvCxnSpPr/>
              <p:nvPr/>
            </p:nvCxnSpPr>
            <p:spPr>
              <a:xfrm flipV="1">
                <a:off x="8955150" y="583353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0" name="Přímá spojnice 89"/>
              <p:cNvCxnSpPr/>
              <p:nvPr/>
            </p:nvCxnSpPr>
            <p:spPr>
              <a:xfrm flipV="1">
                <a:off x="9212721" y="5817175"/>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1" name="Přímá spojnice 90"/>
              <p:cNvCxnSpPr/>
              <p:nvPr/>
            </p:nvCxnSpPr>
            <p:spPr>
              <a:xfrm flipV="1">
                <a:off x="9459185" y="5817174"/>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3" name="TextovéPole 92"/>
                  <p:cNvSpPr txBox="1"/>
                  <p:nvPr/>
                </p:nvSpPr>
                <p:spPr>
                  <a:xfrm>
                    <a:off x="8535903" y="4173152"/>
                    <a:ext cx="28668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cs-CZ" sz="2800" b="0" i="1" smtClean="0">
                              <a:solidFill>
                                <a:schemeClr val="accent1"/>
                              </a:solidFill>
                              <a:latin typeface="Cambria Math" panose="02040503050406030204" pitchFamily="18" charset="0"/>
                            </a:rPr>
                            <m:t>h</m:t>
                          </m:r>
                        </m:oMath>
                      </m:oMathPara>
                    </a14:m>
                    <a:endParaRPr lang="sk-SK" sz="2800">
                      <a:solidFill>
                        <a:schemeClr val="accent1"/>
                      </a:solidFill>
                    </a:endParaRPr>
                  </a:p>
                </p:txBody>
              </p:sp>
            </mc:Choice>
            <mc:Fallback xmlns="">
              <p:sp>
                <p:nvSpPr>
                  <p:cNvPr id="93" name="TextovéPole 92"/>
                  <p:cNvSpPr txBox="1">
                    <a:spLocks noRot="1" noChangeAspect="1" noMove="1" noResize="1" noEditPoints="1" noAdjustHandles="1" noChangeArrowheads="1" noChangeShapeType="1" noTextEdit="1"/>
                  </p:cNvSpPr>
                  <p:nvPr/>
                </p:nvSpPr>
                <p:spPr>
                  <a:xfrm>
                    <a:off x="8535903" y="4173152"/>
                    <a:ext cx="286682" cy="430887"/>
                  </a:xfrm>
                  <a:prstGeom prst="rect">
                    <a:avLst/>
                  </a:prstGeom>
                  <a:blipFill>
                    <a:blip r:embed="rId7"/>
                    <a:stretch>
                      <a:fillRect/>
                    </a:stretch>
                  </a:blipFill>
                </p:spPr>
                <p:txBody>
                  <a:bodyPr/>
                  <a:lstStyle/>
                  <a:p>
                    <a:r>
                      <a:rPr lang="cs-CZ">
                        <a:noFill/>
                      </a:rPr>
                      <a:t> </a:t>
                    </a:r>
                  </a:p>
                </p:txBody>
              </p:sp>
            </mc:Fallback>
          </mc:AlternateContent>
          <p:cxnSp>
            <p:nvCxnSpPr>
              <p:cNvPr id="78" name="Přímá spojnice se šipkou 77"/>
              <p:cNvCxnSpPr/>
              <p:nvPr/>
            </p:nvCxnSpPr>
            <p:spPr>
              <a:xfrm>
                <a:off x="8909961" y="3060353"/>
                <a:ext cx="83495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6" name="Přímá spojnice 95"/>
              <p:cNvCxnSpPr/>
              <p:nvPr/>
            </p:nvCxnSpPr>
            <p:spPr>
              <a:xfrm flipV="1">
                <a:off x="9783086" y="5810217"/>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7" name="Přímá spojnice 96"/>
              <p:cNvCxnSpPr/>
              <p:nvPr/>
            </p:nvCxnSpPr>
            <p:spPr>
              <a:xfrm flipV="1">
                <a:off x="10049786" y="5810217"/>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8" name="Přímá spojnice 97"/>
              <p:cNvCxnSpPr/>
              <p:nvPr/>
            </p:nvCxnSpPr>
            <p:spPr>
              <a:xfrm flipV="1">
                <a:off x="10316486" y="5810217"/>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9" name="Přímá spojnice 98"/>
              <p:cNvCxnSpPr/>
              <p:nvPr/>
            </p:nvCxnSpPr>
            <p:spPr>
              <a:xfrm flipV="1">
                <a:off x="10562950" y="5810216"/>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0" name="Přímá spojnice 99"/>
              <p:cNvCxnSpPr/>
              <p:nvPr/>
            </p:nvCxnSpPr>
            <p:spPr>
              <a:xfrm flipV="1">
                <a:off x="10820521" y="579386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1" name="Přímá spojnice 100"/>
              <p:cNvCxnSpPr/>
              <p:nvPr/>
            </p:nvCxnSpPr>
            <p:spPr>
              <a:xfrm flipV="1">
                <a:off x="11066985" y="579386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02" name="TextovéPole 101">
                <a:extLst>
                  <a:ext uri="{FF2B5EF4-FFF2-40B4-BE49-F238E27FC236}">
                    <a16:creationId xmlns:a16="http://schemas.microsoft.com/office/drawing/2014/main" id="{CA8C5A5D-6055-DDC6-20E9-F4FF65DD471D}"/>
                  </a:ext>
                </a:extLst>
              </p:cNvPr>
              <p:cNvSpPr txBox="1"/>
              <p:nvPr/>
            </p:nvSpPr>
            <p:spPr>
              <a:xfrm>
                <a:off x="8397240" y="2161862"/>
                <a:ext cx="2147846"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sk-SK"/>
                  <a:t>VRH VODOROVNÝ</a:t>
                </a:r>
                <a:endParaRPr lang="cs-CZ"/>
              </a:p>
            </p:txBody>
          </p:sp>
          <p:sp>
            <p:nvSpPr>
              <p:cNvPr id="103" name="TextovéPole 102"/>
              <p:cNvSpPr txBox="1"/>
              <p:nvPr/>
            </p:nvSpPr>
            <p:spPr>
              <a:xfrm>
                <a:off x="539945" y="6236208"/>
                <a:ext cx="11401358" cy="707886"/>
              </a:xfrm>
              <a:prstGeom prst="rect">
                <a:avLst/>
              </a:prstGeom>
              <a:noFill/>
            </p:spPr>
            <p:txBody>
              <a:bodyPr wrap="square" rtlCol="0">
                <a:spAutoFit/>
              </a:bodyPr>
              <a:lstStyle/>
              <a:p>
                <a:pPr marL="342900" indent="-342900">
                  <a:buFontTx/>
                  <a:buChar char="-"/>
                </a:pPr>
                <a:r>
                  <a:rPr lang="cs-CZ" sz="2000"/>
                  <a:t>pohyby složené z volného pádu a rovnoměrného přímočarého pohybu ve směru počáteční rychlosti </a:t>
                </a:r>
              </a:p>
              <a:p>
                <a:pPr marL="342900" indent="-342900">
                  <a:buFontTx/>
                  <a:buChar char="-"/>
                </a:pPr>
                <a:r>
                  <a:rPr lang="cs-CZ" sz="2000" b="1"/>
                  <a:t>zanedbáváme odpor prostředí</a:t>
                </a:r>
              </a:p>
            </p:txBody>
          </p:sp>
          <mc:AlternateContent xmlns:mc="http://schemas.openxmlformats.org/markup-compatibility/2006" xmlns:a14="http://schemas.microsoft.com/office/drawing/2010/main">
            <mc:Choice Requires="a14">
              <p:sp>
                <p:nvSpPr>
                  <p:cNvPr id="104" name="TextovéPole 103"/>
                  <p:cNvSpPr txBox="1"/>
                  <p:nvPr/>
                </p:nvSpPr>
                <p:spPr>
                  <a:xfrm>
                    <a:off x="11237879" y="6280171"/>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104" name="TextovéPole 103"/>
                  <p:cNvSpPr txBox="1">
                    <a:spLocks noRot="1" noChangeAspect="1" noMove="1" noResize="1" noEditPoints="1" noAdjustHandles="1" noChangeArrowheads="1" noChangeShapeType="1" noTextEdit="1"/>
                  </p:cNvSpPr>
                  <p:nvPr/>
                </p:nvSpPr>
                <p:spPr>
                  <a:xfrm>
                    <a:off x="11237879" y="6280171"/>
                    <a:ext cx="392159" cy="307777"/>
                  </a:xfrm>
                  <a:prstGeom prst="rect">
                    <a:avLst/>
                  </a:prstGeom>
                  <a:blipFill>
                    <a:blip r:embed="rId8"/>
                    <a:stretch>
                      <a:fillRect l="-16923" b="-15686"/>
                    </a:stretch>
                  </a:blipFill>
                </p:spPr>
                <p:txBody>
                  <a:bodyPr/>
                  <a:lstStyle/>
                  <a:p>
                    <a:r>
                      <a:rPr lang="cs-CZ">
                        <a:noFill/>
                      </a:rPr>
                      <a:t> </a:t>
                    </a:r>
                  </a:p>
                </p:txBody>
              </p:sp>
            </mc:Fallback>
          </mc:AlternateContent>
        </p:grpSp>
      </p:grpSp>
    </p:spTree>
    <p:extLst>
      <p:ext uri="{BB962C8B-B14F-4D97-AF65-F5344CB8AC3E}">
        <p14:creationId xmlns:p14="http://schemas.microsoft.com/office/powerpoint/2010/main" val="28215980"/>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7586133" cy="1325563"/>
          </a:xfrm>
        </p:spPr>
        <p:txBody>
          <a:bodyPr>
            <a:normAutofit/>
          </a:bodyPr>
          <a:lstStyle/>
          <a:p>
            <a:r>
              <a:rPr lang="cs-CZ" b="1"/>
              <a:t>Hody a vrhy – fyzikální základ</a:t>
            </a:r>
            <a:endParaRPr lang="en-GB"/>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14" y="-100584"/>
            <a:ext cx="2342693" cy="1152144"/>
          </a:xfrm>
          <a:prstGeom prst="rect">
            <a:avLst/>
          </a:prstGeom>
        </p:spPr>
      </p:pic>
      <p:sp>
        <p:nvSpPr>
          <p:cNvPr id="61" name="TextovéPole 60">
            <a:extLst>
              <a:ext uri="{FF2B5EF4-FFF2-40B4-BE49-F238E27FC236}">
                <a16:creationId xmlns:a16="http://schemas.microsoft.com/office/drawing/2014/main" id="{CA8C5A5D-6055-DDC6-20E9-F4FF65DD471D}"/>
              </a:ext>
            </a:extLst>
          </p:cNvPr>
          <p:cNvSpPr txBox="1"/>
          <p:nvPr/>
        </p:nvSpPr>
        <p:spPr>
          <a:xfrm>
            <a:off x="7712401" y="782658"/>
            <a:ext cx="1477493"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sk-SK"/>
              <a:t>VRH SVISLÝ</a:t>
            </a:r>
            <a:endParaRPr lang="cs-CZ"/>
          </a:p>
        </p:txBody>
      </p:sp>
      <p:grpSp>
        <p:nvGrpSpPr>
          <p:cNvPr id="4" name="Skupina 3"/>
          <p:cNvGrpSpPr/>
          <p:nvPr/>
        </p:nvGrpSpPr>
        <p:grpSpPr>
          <a:xfrm>
            <a:off x="275281" y="1428035"/>
            <a:ext cx="11218728" cy="5358392"/>
            <a:chOff x="275281" y="1428035"/>
            <a:chExt cx="11218728" cy="5358392"/>
          </a:xfrm>
        </p:grpSpPr>
        <p:cxnSp>
          <p:nvCxnSpPr>
            <p:cNvPr id="164" name="Přímá spojnice 163"/>
            <p:cNvCxnSpPr/>
            <p:nvPr/>
          </p:nvCxnSpPr>
          <p:spPr>
            <a:xfrm>
              <a:off x="982721" y="2267029"/>
              <a:ext cx="4198306" cy="479"/>
            </a:xfrm>
            <a:prstGeom prst="line">
              <a:avLst/>
            </a:prstGeom>
            <a:ln w="28575">
              <a:solidFill>
                <a:srgbClr val="00B0F0">
                  <a:alpha val="50196"/>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61" name="Přímá spojnice 160"/>
            <p:cNvCxnSpPr/>
            <p:nvPr/>
          </p:nvCxnSpPr>
          <p:spPr>
            <a:xfrm>
              <a:off x="986367" y="4070612"/>
              <a:ext cx="4198306" cy="479"/>
            </a:xfrm>
            <a:prstGeom prst="line">
              <a:avLst/>
            </a:prstGeom>
            <a:ln w="28575">
              <a:solidFill>
                <a:srgbClr val="7030A0">
                  <a:alpha val="50196"/>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63" name="Přímá spojnice 162"/>
            <p:cNvCxnSpPr/>
            <p:nvPr/>
          </p:nvCxnSpPr>
          <p:spPr>
            <a:xfrm>
              <a:off x="937039" y="5492849"/>
              <a:ext cx="4198306" cy="479"/>
            </a:xfrm>
            <a:prstGeom prst="line">
              <a:avLst/>
            </a:prstGeom>
            <a:ln w="28575">
              <a:solidFill>
                <a:srgbClr val="7030A0">
                  <a:alpha val="50196"/>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Přímá spojnice 6"/>
            <p:cNvCxnSpPr/>
            <p:nvPr/>
          </p:nvCxnSpPr>
          <p:spPr>
            <a:xfrm>
              <a:off x="821267" y="5706533"/>
              <a:ext cx="5710555" cy="16081"/>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Přímá spojnice 7"/>
            <p:cNvCxnSpPr/>
            <p:nvPr/>
          </p:nvCxnSpPr>
          <p:spPr>
            <a:xfrm flipV="1">
              <a:off x="8720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 name="Přímá spojnice 8"/>
            <p:cNvCxnSpPr/>
            <p:nvPr/>
          </p:nvCxnSpPr>
          <p:spPr>
            <a:xfrm flipV="1">
              <a:off x="11514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 name="Přímá spojnice 9"/>
            <p:cNvCxnSpPr/>
            <p:nvPr/>
          </p:nvCxnSpPr>
          <p:spPr>
            <a:xfrm flipV="1">
              <a:off x="17737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 name="Přímá spojnice 10"/>
            <p:cNvCxnSpPr/>
            <p:nvPr/>
          </p:nvCxnSpPr>
          <p:spPr>
            <a:xfrm flipV="1">
              <a:off x="20404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 name="Přímá spojnice 11"/>
            <p:cNvCxnSpPr/>
            <p:nvPr/>
          </p:nvCxnSpPr>
          <p:spPr>
            <a:xfrm flipV="1">
              <a:off x="23198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Přímá spojnice 14"/>
            <p:cNvCxnSpPr/>
            <p:nvPr/>
          </p:nvCxnSpPr>
          <p:spPr>
            <a:xfrm flipV="1">
              <a:off x="1462617" y="583353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9" name="Přímá spojnice 18"/>
            <p:cNvCxnSpPr/>
            <p:nvPr/>
          </p:nvCxnSpPr>
          <p:spPr>
            <a:xfrm flipV="1">
              <a:off x="3978823" y="583353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1" name="Přímá spojnice 20"/>
            <p:cNvCxnSpPr/>
            <p:nvPr/>
          </p:nvCxnSpPr>
          <p:spPr>
            <a:xfrm flipV="1">
              <a:off x="4496389" y="583353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 name="Přímá spojnice 21"/>
            <p:cNvCxnSpPr/>
            <p:nvPr/>
          </p:nvCxnSpPr>
          <p:spPr>
            <a:xfrm flipV="1">
              <a:off x="4827058" y="583353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3" name="Přímá spojnice 22"/>
            <p:cNvCxnSpPr/>
            <p:nvPr/>
          </p:nvCxnSpPr>
          <p:spPr>
            <a:xfrm flipV="1">
              <a:off x="5093758" y="583353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 name="Přímá spojnice 23"/>
            <p:cNvCxnSpPr/>
            <p:nvPr/>
          </p:nvCxnSpPr>
          <p:spPr>
            <a:xfrm flipV="1">
              <a:off x="3703108"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Přímá spojnice 24"/>
            <p:cNvCxnSpPr/>
            <p:nvPr/>
          </p:nvCxnSpPr>
          <p:spPr>
            <a:xfrm flipV="1">
              <a:off x="5401522"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6" name="Přímá spojnice 25"/>
            <p:cNvCxnSpPr/>
            <p:nvPr/>
          </p:nvCxnSpPr>
          <p:spPr>
            <a:xfrm flipV="1">
              <a:off x="5680922"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7" name="Přímá spojnice 26"/>
            <p:cNvCxnSpPr/>
            <p:nvPr/>
          </p:nvCxnSpPr>
          <p:spPr>
            <a:xfrm flipV="1">
              <a:off x="6303222"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2" name="Přímá spojnice 31"/>
            <p:cNvCxnSpPr/>
            <p:nvPr/>
          </p:nvCxnSpPr>
          <p:spPr>
            <a:xfrm flipV="1">
              <a:off x="5992072" y="583353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6" name="Ovál 35"/>
            <p:cNvSpPr/>
            <p:nvPr/>
          </p:nvSpPr>
          <p:spPr>
            <a:xfrm>
              <a:off x="1119717" y="5315559"/>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p:cxnSp>
          <p:nvCxnSpPr>
            <p:cNvPr id="54" name="Přímá spojnice 53"/>
            <p:cNvCxnSpPr>
              <a:endCxn id="105" idx="4"/>
            </p:cNvCxnSpPr>
            <p:nvPr/>
          </p:nvCxnSpPr>
          <p:spPr>
            <a:xfrm flipV="1">
              <a:off x="1344827" y="2448633"/>
              <a:ext cx="0" cy="3059841"/>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38" name="Přímá spojnice se šipkou 37"/>
            <p:cNvCxnSpPr/>
            <p:nvPr/>
          </p:nvCxnSpPr>
          <p:spPr>
            <a:xfrm flipV="1">
              <a:off x="1348317" y="4665615"/>
              <a:ext cx="0" cy="825924"/>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Přímá spojnice 41"/>
            <p:cNvCxnSpPr/>
            <p:nvPr/>
          </p:nvCxnSpPr>
          <p:spPr>
            <a:xfrm flipV="1">
              <a:off x="4203111"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 name="TextovéPole 65"/>
                <p:cNvSpPr txBox="1"/>
                <p:nvPr/>
              </p:nvSpPr>
              <p:spPr>
                <a:xfrm>
                  <a:off x="8012173" y="3213134"/>
                  <a:ext cx="21159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sk-SK" sz="2000" b="1" i="1" smtClean="0">
                                <a:solidFill>
                                  <a:srgbClr val="002060"/>
                                </a:solidFill>
                                <a:latin typeface="Cambria Math" panose="02040503050406030204" pitchFamily="18" charset="0"/>
                              </a:rPr>
                            </m:ctrlPr>
                          </m:accPr>
                          <m:e>
                            <m:r>
                              <a:rPr lang="cs-CZ" sz="2000" b="1" i="1" smtClean="0">
                                <a:solidFill>
                                  <a:srgbClr val="002060"/>
                                </a:solidFill>
                                <a:latin typeface="Cambria Math" panose="02040503050406030204" pitchFamily="18" charset="0"/>
                              </a:rPr>
                              <m:t>𝒗</m:t>
                            </m:r>
                          </m:e>
                        </m:acc>
                      </m:oMath>
                    </m:oMathPara>
                  </a14:m>
                  <a:endParaRPr lang="sk-SK" sz="2000" b="1">
                    <a:solidFill>
                      <a:srgbClr val="002060"/>
                    </a:solidFill>
                  </a:endParaRPr>
                </a:p>
              </p:txBody>
            </p:sp>
          </mc:Choice>
          <mc:Fallback xmlns="">
            <p:sp>
              <p:nvSpPr>
                <p:cNvPr id="66" name="TextovéPole 65"/>
                <p:cNvSpPr txBox="1">
                  <a:spLocks noRot="1" noChangeAspect="1" noMove="1" noResize="1" noEditPoints="1" noAdjustHandles="1" noChangeArrowheads="1" noChangeShapeType="1" noTextEdit="1"/>
                </p:cNvSpPr>
                <p:nvPr/>
              </p:nvSpPr>
              <p:spPr>
                <a:xfrm>
                  <a:off x="8012173" y="3213134"/>
                  <a:ext cx="211596" cy="307777"/>
                </a:xfrm>
                <a:prstGeom prst="rect">
                  <a:avLst/>
                </a:prstGeom>
                <a:blipFill>
                  <a:blip r:embed="rId5"/>
                  <a:stretch>
                    <a:fillRect l="-17143" r="-17143"/>
                  </a:stretch>
                </a:blipFill>
              </p:spPr>
              <p:txBody>
                <a:bodyPr/>
                <a:lstStyle/>
                <a:p>
                  <a:r>
                    <a:rPr lang="cs-CZ">
                      <a:noFill/>
                    </a:rPr>
                    <a:t> </a:t>
                  </a:r>
                </a:p>
              </p:txBody>
            </p:sp>
          </mc:Fallback>
        </mc:AlternateContent>
        <p:sp>
          <p:nvSpPr>
            <p:cNvPr id="67" name="TextovéPole 66"/>
            <p:cNvSpPr txBox="1"/>
            <p:nvPr/>
          </p:nvSpPr>
          <p:spPr>
            <a:xfrm>
              <a:off x="8492286" y="3179457"/>
              <a:ext cx="2799335" cy="400110"/>
            </a:xfrm>
            <a:prstGeom prst="rect">
              <a:avLst/>
            </a:prstGeom>
            <a:noFill/>
          </p:spPr>
          <p:txBody>
            <a:bodyPr wrap="square" rtlCol="0">
              <a:spAutoFit/>
            </a:bodyPr>
            <a:lstStyle/>
            <a:p>
              <a:r>
                <a:rPr lang="cs-CZ" sz="2000"/>
                <a:t>vektor okamžité rychlosti</a:t>
              </a:r>
            </a:p>
          </p:txBody>
        </p:sp>
        <mc:AlternateContent xmlns:mc="http://schemas.openxmlformats.org/markup-compatibility/2006" xmlns:a14="http://schemas.microsoft.com/office/drawing/2010/main">
          <mc:Choice Requires="a14">
            <p:sp>
              <p:nvSpPr>
                <p:cNvPr id="71" name="TextovéPole 70"/>
                <p:cNvSpPr txBox="1"/>
                <p:nvPr/>
              </p:nvSpPr>
              <p:spPr>
                <a:xfrm>
                  <a:off x="8036577" y="1534120"/>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71" name="TextovéPole 70"/>
                <p:cNvSpPr txBox="1">
                  <a:spLocks noRot="1" noChangeAspect="1" noMove="1" noResize="1" noEditPoints="1" noAdjustHandles="1" noChangeArrowheads="1" noChangeShapeType="1" noTextEdit="1"/>
                </p:cNvSpPr>
                <p:nvPr/>
              </p:nvSpPr>
              <p:spPr>
                <a:xfrm>
                  <a:off x="8036577" y="1534120"/>
                  <a:ext cx="392159" cy="307777"/>
                </a:xfrm>
                <a:prstGeom prst="rect">
                  <a:avLst/>
                </a:prstGeom>
                <a:blipFill>
                  <a:blip r:embed="rId6"/>
                  <a:stretch>
                    <a:fillRect l="-16923" b="-18000"/>
                  </a:stretch>
                </a:blipFill>
              </p:spPr>
              <p:txBody>
                <a:bodyPr/>
                <a:lstStyle/>
                <a:p>
                  <a:r>
                    <a:rPr lang="cs-CZ">
                      <a:noFill/>
                    </a:rPr>
                    <a:t> </a:t>
                  </a:r>
                </a:p>
              </p:txBody>
            </p:sp>
          </mc:Fallback>
        </mc:AlternateContent>
        <p:sp>
          <p:nvSpPr>
            <p:cNvPr id="74" name="TextovéPole 73"/>
            <p:cNvSpPr txBox="1"/>
            <p:nvPr/>
          </p:nvSpPr>
          <p:spPr>
            <a:xfrm>
              <a:off x="8492287" y="1441787"/>
              <a:ext cx="3001722" cy="1015663"/>
            </a:xfrm>
            <a:prstGeom prst="rect">
              <a:avLst/>
            </a:prstGeom>
            <a:noFill/>
          </p:spPr>
          <p:txBody>
            <a:bodyPr wrap="square" rtlCol="0">
              <a:spAutoFit/>
            </a:bodyPr>
            <a:lstStyle/>
            <a:p>
              <a:r>
                <a:rPr lang="cs-CZ" sz="2000"/>
                <a:t>vektor počáteční rychlosti (rychlosti rovnoměrného přímočarého pohybu)</a:t>
              </a:r>
            </a:p>
          </p:txBody>
        </p:sp>
        <mc:AlternateContent xmlns:mc="http://schemas.openxmlformats.org/markup-compatibility/2006" xmlns:a14="http://schemas.microsoft.com/office/drawing/2010/main">
          <mc:Choice Requires="a14">
            <p:sp>
              <p:nvSpPr>
                <p:cNvPr id="79" name="TextovéPole 78"/>
                <p:cNvSpPr txBox="1"/>
                <p:nvPr/>
              </p:nvSpPr>
              <p:spPr>
                <a:xfrm>
                  <a:off x="8036577" y="2474384"/>
                  <a:ext cx="507575" cy="335285"/>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099652"/>
                              </a:solidFill>
                              <a:latin typeface="Cambria Math" panose="02040503050406030204" pitchFamily="18" charset="0"/>
                            </a:rPr>
                          </m:ctrlPr>
                        </m:sSubPr>
                        <m:e>
                          <m:acc>
                            <m:accPr>
                              <m:chr m:val="⃗"/>
                              <m:ctrlPr>
                                <a:rPr lang="cs-CZ" sz="2000" b="1" i="1" smtClean="0">
                                  <a:solidFill>
                                    <a:srgbClr val="099652"/>
                                  </a:solidFill>
                                  <a:latin typeface="Cambria Math" panose="02040503050406030204" pitchFamily="18" charset="0"/>
                                </a:rPr>
                              </m:ctrlPr>
                            </m:accPr>
                            <m:e>
                              <m:r>
                                <a:rPr lang="cs-CZ" sz="2000" b="1" i="1" smtClean="0">
                                  <a:solidFill>
                                    <a:srgbClr val="099652"/>
                                  </a:solidFill>
                                  <a:latin typeface="Cambria Math" panose="02040503050406030204" pitchFamily="18" charset="0"/>
                                </a:rPr>
                                <m:t>𝒗</m:t>
                              </m:r>
                            </m:e>
                          </m:acc>
                        </m:e>
                        <m:sub>
                          <m:r>
                            <a:rPr lang="cs-CZ" sz="2000" b="1" i="1" smtClean="0">
                              <a:solidFill>
                                <a:srgbClr val="099652"/>
                              </a:solidFill>
                              <a:latin typeface="Cambria Math" panose="02040503050406030204" pitchFamily="18" charset="0"/>
                            </a:rPr>
                            <m:t>𝒗𝒑</m:t>
                          </m:r>
                        </m:sub>
                      </m:sSub>
                    </m:oMath>
                  </a14:m>
                  <a:r>
                    <a:rPr lang="cs-CZ" sz="2000" b="1">
                      <a:solidFill>
                        <a:srgbClr val="099652"/>
                      </a:solidFill>
                    </a:rPr>
                    <a:t>  </a:t>
                  </a:r>
                </a:p>
              </p:txBody>
            </p:sp>
          </mc:Choice>
          <mc:Fallback xmlns="">
            <p:sp>
              <p:nvSpPr>
                <p:cNvPr id="79" name="TextovéPole 78"/>
                <p:cNvSpPr txBox="1">
                  <a:spLocks noRot="1" noChangeAspect="1" noMove="1" noResize="1" noEditPoints="1" noAdjustHandles="1" noChangeArrowheads="1" noChangeShapeType="1" noTextEdit="1"/>
                </p:cNvSpPr>
                <p:nvPr/>
              </p:nvSpPr>
              <p:spPr>
                <a:xfrm>
                  <a:off x="8036577" y="2474384"/>
                  <a:ext cx="507575" cy="335285"/>
                </a:xfrm>
                <a:prstGeom prst="rect">
                  <a:avLst/>
                </a:prstGeom>
                <a:blipFill>
                  <a:blip r:embed="rId7"/>
                  <a:stretch>
                    <a:fillRect l="-13095" b="-21818"/>
                  </a:stretch>
                </a:blipFill>
              </p:spPr>
              <p:txBody>
                <a:bodyPr/>
                <a:lstStyle/>
                <a:p>
                  <a:r>
                    <a:rPr lang="cs-CZ">
                      <a:noFill/>
                    </a:rPr>
                    <a:t> </a:t>
                  </a:r>
                </a:p>
              </p:txBody>
            </p:sp>
          </mc:Fallback>
        </mc:AlternateContent>
        <p:sp>
          <p:nvSpPr>
            <p:cNvPr id="80" name="TextovéPole 79"/>
            <p:cNvSpPr txBox="1"/>
            <p:nvPr/>
          </p:nvSpPr>
          <p:spPr>
            <a:xfrm>
              <a:off x="8496250" y="2416670"/>
              <a:ext cx="2799335" cy="707886"/>
            </a:xfrm>
            <a:prstGeom prst="rect">
              <a:avLst/>
            </a:prstGeom>
            <a:noFill/>
          </p:spPr>
          <p:txBody>
            <a:bodyPr wrap="square" rtlCol="0">
              <a:spAutoFit/>
            </a:bodyPr>
            <a:lstStyle/>
            <a:p>
              <a:r>
                <a:rPr lang="cs-CZ" sz="2000"/>
                <a:t>vektor rychlosti volného pádu</a:t>
              </a:r>
            </a:p>
          </p:txBody>
        </p:sp>
        <mc:AlternateContent xmlns:mc="http://schemas.openxmlformats.org/markup-compatibility/2006" xmlns:a14="http://schemas.microsoft.com/office/drawing/2010/main">
          <mc:Choice Requires="a14">
            <p:sp>
              <p:nvSpPr>
                <p:cNvPr id="3" name="TextovéPole 2"/>
                <p:cNvSpPr txBox="1"/>
                <p:nvPr/>
              </p:nvSpPr>
              <p:spPr>
                <a:xfrm>
                  <a:off x="9325172" y="2770613"/>
                  <a:ext cx="1018740" cy="3314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cs-CZ" sz="2000" i="1" smtClean="0">
                                <a:solidFill>
                                  <a:srgbClr val="099652"/>
                                </a:solidFill>
                                <a:latin typeface="Cambria Math" panose="02040503050406030204" pitchFamily="18" charset="0"/>
                              </a:rPr>
                            </m:ctrlPr>
                          </m:sSubPr>
                          <m:e>
                            <m:r>
                              <a:rPr lang="cs-CZ" sz="2000" b="0" i="1" smtClean="0">
                                <a:solidFill>
                                  <a:srgbClr val="099652"/>
                                </a:solidFill>
                                <a:latin typeface="Cambria Math" panose="02040503050406030204" pitchFamily="18" charset="0"/>
                              </a:rPr>
                              <m:t>𝑣</m:t>
                            </m:r>
                          </m:e>
                          <m:sub>
                            <m:r>
                              <a:rPr lang="cs-CZ" sz="2000" b="0" i="1" smtClean="0">
                                <a:solidFill>
                                  <a:srgbClr val="099652"/>
                                </a:solidFill>
                                <a:latin typeface="Cambria Math" panose="02040503050406030204" pitchFamily="18" charset="0"/>
                              </a:rPr>
                              <m:t>𝑣𝑝</m:t>
                            </m:r>
                          </m:sub>
                        </m:sSub>
                        <m:r>
                          <a:rPr lang="cs-CZ" sz="2000" b="0" i="1" smtClean="0">
                            <a:solidFill>
                              <a:srgbClr val="099652"/>
                            </a:solidFill>
                            <a:latin typeface="Cambria Math" panose="02040503050406030204" pitchFamily="18" charset="0"/>
                          </a:rPr>
                          <m:t>=</m:t>
                        </m:r>
                        <m:r>
                          <a:rPr lang="cs-CZ" sz="2000" b="0" i="1" smtClean="0">
                            <a:solidFill>
                              <a:srgbClr val="099652"/>
                            </a:solidFill>
                            <a:latin typeface="Cambria Math" panose="02040503050406030204" pitchFamily="18" charset="0"/>
                          </a:rPr>
                          <m:t>𝑔𝑡</m:t>
                        </m:r>
                      </m:oMath>
                    </m:oMathPara>
                  </a14:m>
                  <a:endParaRPr lang="cs-CZ" sz="2000">
                    <a:solidFill>
                      <a:srgbClr val="099652"/>
                    </a:solidFill>
                  </a:endParaRPr>
                </a:p>
              </p:txBody>
            </p:sp>
          </mc:Choice>
          <mc:Fallback xmlns="">
            <p:sp>
              <p:nvSpPr>
                <p:cNvPr id="3" name="TextovéPole 2"/>
                <p:cNvSpPr txBox="1">
                  <a:spLocks noRot="1" noChangeAspect="1" noMove="1" noResize="1" noEditPoints="1" noAdjustHandles="1" noChangeArrowheads="1" noChangeShapeType="1" noTextEdit="1"/>
                </p:cNvSpPr>
                <p:nvPr/>
              </p:nvSpPr>
              <p:spPr>
                <a:xfrm>
                  <a:off x="9325172" y="2770613"/>
                  <a:ext cx="1018740" cy="331437"/>
                </a:xfrm>
                <a:prstGeom prst="rect">
                  <a:avLst/>
                </a:prstGeom>
                <a:blipFill>
                  <a:blip r:embed="rId8"/>
                  <a:stretch>
                    <a:fillRect l="-3593" r="-7186" b="-21818"/>
                  </a:stretch>
                </a:blipFill>
              </p:spPr>
              <p:txBody>
                <a:bodyPr/>
                <a:lstStyle/>
                <a:p>
                  <a:r>
                    <a:rPr lang="cs-CZ">
                      <a:noFill/>
                    </a:rPr>
                    <a:t> </a:t>
                  </a:r>
                </a:p>
              </p:txBody>
            </p:sp>
          </mc:Fallback>
        </mc:AlternateContent>
        <p:sp>
          <p:nvSpPr>
            <p:cNvPr id="83" name="Ovál 82"/>
            <p:cNvSpPr/>
            <p:nvPr/>
          </p:nvSpPr>
          <p:spPr>
            <a:xfrm>
              <a:off x="4952427" y="5344113"/>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mc:AlternateContent xmlns:mc="http://schemas.openxmlformats.org/markup-compatibility/2006" xmlns:a14="http://schemas.microsoft.com/office/drawing/2010/main">
          <mc:Choice Requires="a14">
            <p:sp>
              <p:nvSpPr>
                <p:cNvPr id="84" name="TextovéPole 83"/>
                <p:cNvSpPr txBox="1"/>
                <p:nvPr/>
              </p:nvSpPr>
              <p:spPr>
                <a:xfrm>
                  <a:off x="5241835" y="4909337"/>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84" name="TextovéPole 83"/>
                <p:cNvSpPr txBox="1">
                  <a:spLocks noRot="1" noChangeAspect="1" noMove="1" noResize="1" noEditPoints="1" noAdjustHandles="1" noChangeArrowheads="1" noChangeShapeType="1" noTextEdit="1"/>
                </p:cNvSpPr>
                <p:nvPr/>
              </p:nvSpPr>
              <p:spPr>
                <a:xfrm>
                  <a:off x="5241835" y="4909337"/>
                  <a:ext cx="392159" cy="307777"/>
                </a:xfrm>
                <a:prstGeom prst="rect">
                  <a:avLst/>
                </a:prstGeom>
                <a:blipFill>
                  <a:blip r:embed="rId9"/>
                  <a:stretch>
                    <a:fillRect l="-17188" b="-15686"/>
                  </a:stretch>
                </a:blipFill>
              </p:spPr>
              <p:txBody>
                <a:bodyPr/>
                <a:lstStyle/>
                <a:p>
                  <a:r>
                    <a:rPr lang="cs-CZ">
                      <a:noFill/>
                    </a:rPr>
                    <a:t> </a:t>
                  </a:r>
                </a:p>
              </p:txBody>
            </p:sp>
          </mc:Fallback>
        </mc:AlternateContent>
        <p:cxnSp>
          <p:nvCxnSpPr>
            <p:cNvPr id="95" name="Přímá spojnice 94"/>
            <p:cNvCxnSpPr/>
            <p:nvPr/>
          </p:nvCxnSpPr>
          <p:spPr>
            <a:xfrm flipV="1">
              <a:off x="5181027" y="3055218"/>
              <a:ext cx="0" cy="2464876"/>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92" name="Přímá spojnice se šipkou 91"/>
            <p:cNvCxnSpPr/>
            <p:nvPr/>
          </p:nvCxnSpPr>
          <p:spPr>
            <a:xfrm flipV="1">
              <a:off x="5181027" y="4685025"/>
              <a:ext cx="0" cy="8259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3" name="TextovéPole 102"/>
                <p:cNvSpPr txBox="1"/>
                <p:nvPr/>
              </p:nvSpPr>
              <p:spPr>
                <a:xfrm>
                  <a:off x="1456841" y="4785162"/>
                  <a:ext cx="25327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sk-SK" sz="2400" b="1" i="1" smtClean="0">
                                <a:solidFill>
                                  <a:srgbClr val="002060"/>
                                </a:solidFill>
                                <a:latin typeface="Cambria Math" panose="02040503050406030204" pitchFamily="18" charset="0"/>
                              </a:rPr>
                            </m:ctrlPr>
                          </m:accPr>
                          <m:e>
                            <m:r>
                              <a:rPr lang="cs-CZ" sz="2400" b="1" i="1" smtClean="0">
                                <a:solidFill>
                                  <a:srgbClr val="002060"/>
                                </a:solidFill>
                                <a:latin typeface="Cambria Math" panose="02040503050406030204" pitchFamily="18" charset="0"/>
                              </a:rPr>
                              <m:t>𝒗</m:t>
                            </m:r>
                          </m:e>
                        </m:acc>
                      </m:oMath>
                    </m:oMathPara>
                  </a14:m>
                  <a:endParaRPr lang="sk-SK" sz="2400" b="1">
                    <a:solidFill>
                      <a:srgbClr val="002060"/>
                    </a:solidFill>
                  </a:endParaRPr>
                </a:p>
              </p:txBody>
            </p:sp>
          </mc:Choice>
          <mc:Fallback xmlns="">
            <p:sp>
              <p:nvSpPr>
                <p:cNvPr id="103" name="TextovéPole 102"/>
                <p:cNvSpPr txBox="1">
                  <a:spLocks noRot="1" noChangeAspect="1" noMove="1" noResize="1" noEditPoints="1" noAdjustHandles="1" noChangeArrowheads="1" noChangeShapeType="1" noTextEdit="1"/>
                </p:cNvSpPr>
                <p:nvPr/>
              </p:nvSpPr>
              <p:spPr>
                <a:xfrm>
                  <a:off x="1456841" y="4785162"/>
                  <a:ext cx="253274" cy="369332"/>
                </a:xfrm>
                <a:prstGeom prst="rect">
                  <a:avLst/>
                </a:prstGeom>
                <a:blipFill>
                  <a:blip r:embed="rId10"/>
                  <a:stretch>
                    <a:fillRect l="-19048" r="-16667"/>
                  </a:stretch>
                </a:blipFill>
              </p:spPr>
              <p:txBody>
                <a:bodyPr/>
                <a:lstStyle/>
                <a:p>
                  <a:r>
                    <a:rPr lang="cs-CZ">
                      <a:noFill/>
                    </a:rPr>
                    <a:t> </a:t>
                  </a:r>
                </a:p>
              </p:txBody>
            </p:sp>
          </mc:Fallback>
        </mc:AlternateContent>
        <p:sp>
          <p:nvSpPr>
            <p:cNvPr id="104" name="Ovál 103"/>
            <p:cNvSpPr/>
            <p:nvPr/>
          </p:nvSpPr>
          <p:spPr>
            <a:xfrm>
              <a:off x="1119717" y="3870180"/>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p:sp>
          <p:nvSpPr>
            <p:cNvPr id="105" name="Ovál 104"/>
            <p:cNvSpPr/>
            <p:nvPr/>
          </p:nvSpPr>
          <p:spPr>
            <a:xfrm>
              <a:off x="1116227" y="2074593"/>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p:cxnSp>
          <p:nvCxnSpPr>
            <p:cNvPr id="106" name="Přímá spojnice se šipkou 105"/>
            <p:cNvCxnSpPr/>
            <p:nvPr/>
          </p:nvCxnSpPr>
          <p:spPr>
            <a:xfrm flipV="1">
              <a:off x="1348317" y="3511296"/>
              <a:ext cx="0" cy="558006"/>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7" name="TextovéPole 106"/>
                <p:cNvSpPr txBox="1"/>
                <p:nvPr/>
              </p:nvSpPr>
              <p:spPr>
                <a:xfrm>
                  <a:off x="1456841" y="3545805"/>
                  <a:ext cx="25327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sk-SK" sz="2400" b="1" i="1" smtClean="0">
                                <a:solidFill>
                                  <a:srgbClr val="002060"/>
                                </a:solidFill>
                                <a:latin typeface="Cambria Math" panose="02040503050406030204" pitchFamily="18" charset="0"/>
                              </a:rPr>
                            </m:ctrlPr>
                          </m:accPr>
                          <m:e>
                            <m:r>
                              <a:rPr lang="cs-CZ" sz="2400" b="1" i="1" smtClean="0">
                                <a:solidFill>
                                  <a:srgbClr val="002060"/>
                                </a:solidFill>
                                <a:latin typeface="Cambria Math" panose="02040503050406030204" pitchFamily="18" charset="0"/>
                              </a:rPr>
                              <m:t>𝒗</m:t>
                            </m:r>
                          </m:e>
                        </m:acc>
                      </m:oMath>
                    </m:oMathPara>
                  </a14:m>
                  <a:endParaRPr lang="sk-SK" sz="2400" b="1">
                    <a:solidFill>
                      <a:srgbClr val="002060"/>
                    </a:solidFill>
                  </a:endParaRPr>
                </a:p>
              </p:txBody>
            </p:sp>
          </mc:Choice>
          <mc:Fallback xmlns="">
            <p:sp>
              <p:nvSpPr>
                <p:cNvPr id="107" name="TextovéPole 106"/>
                <p:cNvSpPr txBox="1">
                  <a:spLocks noRot="1" noChangeAspect="1" noMove="1" noResize="1" noEditPoints="1" noAdjustHandles="1" noChangeArrowheads="1" noChangeShapeType="1" noTextEdit="1"/>
                </p:cNvSpPr>
                <p:nvPr/>
              </p:nvSpPr>
              <p:spPr>
                <a:xfrm>
                  <a:off x="1456841" y="3545805"/>
                  <a:ext cx="253274" cy="369332"/>
                </a:xfrm>
                <a:prstGeom prst="rect">
                  <a:avLst/>
                </a:prstGeom>
                <a:blipFill>
                  <a:blip r:embed="rId11"/>
                  <a:stretch>
                    <a:fillRect l="-19048" r="-16667" b="-1667"/>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08" name="TextovéPole 107"/>
                <p:cNvSpPr txBox="1"/>
                <p:nvPr/>
              </p:nvSpPr>
              <p:spPr>
                <a:xfrm>
                  <a:off x="1603585" y="1932005"/>
                  <a:ext cx="837793"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sk-SK" sz="2400" b="1" i="1" smtClean="0">
                                <a:solidFill>
                                  <a:srgbClr val="002060"/>
                                </a:solidFill>
                                <a:latin typeface="Cambria Math" panose="02040503050406030204" pitchFamily="18" charset="0"/>
                              </a:rPr>
                            </m:ctrlPr>
                          </m:accPr>
                          <m:e>
                            <m:r>
                              <a:rPr lang="cs-CZ" sz="2400" b="1" i="1" smtClean="0">
                                <a:solidFill>
                                  <a:srgbClr val="002060"/>
                                </a:solidFill>
                                <a:latin typeface="Cambria Math" panose="02040503050406030204" pitchFamily="18" charset="0"/>
                              </a:rPr>
                              <m:t>𝒗</m:t>
                            </m:r>
                          </m:e>
                        </m:acc>
                        <m:r>
                          <a:rPr lang="cs-CZ" sz="2400" b="1" i="1" smtClean="0">
                            <a:solidFill>
                              <a:srgbClr val="002060"/>
                            </a:solidFill>
                            <a:latin typeface="Cambria Math" panose="02040503050406030204" pitchFamily="18" charset="0"/>
                          </a:rPr>
                          <m:t>=</m:t>
                        </m:r>
                        <m:r>
                          <a:rPr lang="cs-CZ" sz="2400" b="1" i="1" smtClean="0">
                            <a:solidFill>
                              <a:srgbClr val="002060"/>
                            </a:solidFill>
                            <a:latin typeface="Cambria Math" panose="02040503050406030204" pitchFamily="18" charset="0"/>
                          </a:rPr>
                          <m:t>𝟎</m:t>
                        </m:r>
                      </m:oMath>
                    </m:oMathPara>
                  </a14:m>
                  <a:endParaRPr lang="sk-SK" sz="2400" b="1">
                    <a:solidFill>
                      <a:srgbClr val="002060"/>
                    </a:solidFill>
                  </a:endParaRPr>
                </a:p>
              </p:txBody>
            </p:sp>
          </mc:Choice>
          <mc:Fallback xmlns="">
            <p:sp>
              <p:nvSpPr>
                <p:cNvPr id="108" name="TextovéPole 107"/>
                <p:cNvSpPr txBox="1">
                  <a:spLocks noRot="1" noChangeAspect="1" noMove="1" noResize="1" noEditPoints="1" noAdjustHandles="1" noChangeArrowheads="1" noChangeShapeType="1" noTextEdit="1"/>
                </p:cNvSpPr>
                <p:nvPr/>
              </p:nvSpPr>
              <p:spPr>
                <a:xfrm>
                  <a:off x="1603585" y="1932005"/>
                  <a:ext cx="837793" cy="369332"/>
                </a:xfrm>
                <a:prstGeom prst="rect">
                  <a:avLst/>
                </a:prstGeom>
                <a:blipFill>
                  <a:blip r:embed="rId12"/>
                  <a:stretch>
                    <a:fillRect l="-5109" r="-8759" b="-4918"/>
                  </a:stretch>
                </a:blipFill>
              </p:spPr>
              <p:txBody>
                <a:bodyPr/>
                <a:lstStyle/>
                <a:p>
                  <a:r>
                    <a:rPr lang="cs-CZ">
                      <a:noFill/>
                    </a:rPr>
                    <a:t> </a:t>
                  </a:r>
                </a:p>
              </p:txBody>
            </p:sp>
          </mc:Fallback>
        </mc:AlternateContent>
        <p:sp>
          <p:nvSpPr>
            <p:cNvPr id="117" name="TextovéPole 116"/>
            <p:cNvSpPr txBox="1"/>
            <p:nvPr/>
          </p:nvSpPr>
          <p:spPr>
            <a:xfrm>
              <a:off x="700788" y="6386317"/>
              <a:ext cx="830877" cy="400110"/>
            </a:xfrm>
            <a:prstGeom prst="rect">
              <a:avLst/>
            </a:prstGeom>
            <a:noFill/>
          </p:spPr>
          <p:txBody>
            <a:bodyPr wrap="square" rtlCol="0">
              <a:spAutoFit/>
            </a:bodyPr>
            <a:lstStyle/>
            <a:p>
              <a:r>
                <a:rPr lang="cs-CZ" sz="2000"/>
                <a:t>pohyb</a:t>
              </a:r>
            </a:p>
          </p:txBody>
        </p:sp>
        <p:cxnSp>
          <p:nvCxnSpPr>
            <p:cNvPr id="16" name="Přímá spojnice se šipkou 15"/>
            <p:cNvCxnSpPr/>
            <p:nvPr/>
          </p:nvCxnSpPr>
          <p:spPr>
            <a:xfrm flipV="1">
              <a:off x="1531665" y="6434130"/>
              <a:ext cx="0" cy="3423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0" name="Ovál 119"/>
            <p:cNvSpPr/>
            <p:nvPr/>
          </p:nvSpPr>
          <p:spPr>
            <a:xfrm>
              <a:off x="4961571" y="3852222"/>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mc:AlternateContent xmlns:mc="http://schemas.openxmlformats.org/markup-compatibility/2006" xmlns:a14="http://schemas.microsoft.com/office/drawing/2010/main">
          <mc:Choice Requires="a14">
            <p:sp>
              <p:nvSpPr>
                <p:cNvPr id="121" name="TextovéPole 120"/>
                <p:cNvSpPr txBox="1"/>
                <p:nvPr/>
              </p:nvSpPr>
              <p:spPr>
                <a:xfrm>
                  <a:off x="5281456" y="3492378"/>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121" name="TextovéPole 120"/>
                <p:cNvSpPr txBox="1">
                  <a:spLocks noRot="1" noChangeAspect="1" noMove="1" noResize="1" noEditPoints="1" noAdjustHandles="1" noChangeArrowheads="1" noChangeShapeType="1" noTextEdit="1"/>
                </p:cNvSpPr>
                <p:nvPr/>
              </p:nvSpPr>
              <p:spPr>
                <a:xfrm>
                  <a:off x="5281456" y="3492378"/>
                  <a:ext cx="392159" cy="307777"/>
                </a:xfrm>
                <a:prstGeom prst="rect">
                  <a:avLst/>
                </a:prstGeom>
                <a:blipFill>
                  <a:blip r:embed="rId13"/>
                  <a:stretch>
                    <a:fillRect l="-16923" b="-18000"/>
                  </a:stretch>
                </a:blipFill>
              </p:spPr>
              <p:txBody>
                <a:bodyPr/>
                <a:lstStyle/>
                <a:p>
                  <a:r>
                    <a:rPr lang="cs-CZ">
                      <a:noFill/>
                    </a:rPr>
                    <a:t> </a:t>
                  </a:r>
                </a:p>
              </p:txBody>
            </p:sp>
          </mc:Fallback>
        </mc:AlternateContent>
        <p:cxnSp>
          <p:nvCxnSpPr>
            <p:cNvPr id="122" name="Přímá spojnice se šipkou 121"/>
            <p:cNvCxnSpPr/>
            <p:nvPr/>
          </p:nvCxnSpPr>
          <p:spPr>
            <a:xfrm flipV="1">
              <a:off x="5190171" y="3238854"/>
              <a:ext cx="0" cy="8259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3" name="Ovál 122"/>
            <p:cNvSpPr/>
            <p:nvPr/>
          </p:nvSpPr>
          <p:spPr>
            <a:xfrm>
              <a:off x="4961571" y="2077979"/>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mc:AlternateContent xmlns:mc="http://schemas.openxmlformats.org/markup-compatibility/2006" xmlns:a14="http://schemas.microsoft.com/office/drawing/2010/main">
          <mc:Choice Requires="a14">
            <p:sp>
              <p:nvSpPr>
                <p:cNvPr id="124" name="TextovéPole 123"/>
                <p:cNvSpPr txBox="1"/>
                <p:nvPr/>
              </p:nvSpPr>
              <p:spPr>
                <a:xfrm>
                  <a:off x="5250979" y="1643203"/>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124" name="TextovéPole 123"/>
                <p:cNvSpPr txBox="1">
                  <a:spLocks noRot="1" noChangeAspect="1" noMove="1" noResize="1" noEditPoints="1" noAdjustHandles="1" noChangeArrowheads="1" noChangeShapeType="1" noTextEdit="1"/>
                </p:cNvSpPr>
                <p:nvPr/>
              </p:nvSpPr>
              <p:spPr>
                <a:xfrm>
                  <a:off x="5250979" y="1643203"/>
                  <a:ext cx="392159" cy="307777"/>
                </a:xfrm>
                <a:prstGeom prst="rect">
                  <a:avLst/>
                </a:prstGeom>
                <a:blipFill>
                  <a:blip r:embed="rId14"/>
                  <a:stretch>
                    <a:fillRect l="-16923" b="-18000"/>
                  </a:stretch>
                </a:blipFill>
              </p:spPr>
              <p:txBody>
                <a:bodyPr/>
                <a:lstStyle/>
                <a:p>
                  <a:r>
                    <a:rPr lang="cs-CZ">
                      <a:noFill/>
                    </a:rPr>
                    <a:t> </a:t>
                  </a:r>
                </a:p>
              </p:txBody>
            </p:sp>
          </mc:Fallback>
        </mc:AlternateContent>
        <p:cxnSp>
          <p:nvCxnSpPr>
            <p:cNvPr id="125" name="Přímá spojnice se šipkou 124"/>
            <p:cNvCxnSpPr/>
            <p:nvPr/>
          </p:nvCxnSpPr>
          <p:spPr>
            <a:xfrm flipV="1">
              <a:off x="5190171" y="1428035"/>
              <a:ext cx="0" cy="8259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6" name="TextovéPole 125"/>
            <p:cNvSpPr txBox="1"/>
            <p:nvPr/>
          </p:nvSpPr>
          <p:spPr>
            <a:xfrm>
              <a:off x="4721368" y="6368097"/>
              <a:ext cx="830877" cy="400110"/>
            </a:xfrm>
            <a:prstGeom prst="rect">
              <a:avLst/>
            </a:prstGeom>
            <a:noFill/>
          </p:spPr>
          <p:txBody>
            <a:bodyPr wrap="square" rtlCol="0">
              <a:spAutoFit/>
            </a:bodyPr>
            <a:lstStyle/>
            <a:p>
              <a:r>
                <a:rPr lang="cs-CZ" sz="2000"/>
                <a:t>pohyb</a:t>
              </a:r>
            </a:p>
          </p:txBody>
        </p:sp>
        <p:cxnSp>
          <p:nvCxnSpPr>
            <p:cNvPr id="128" name="Přímá spojnice se šipkou 127"/>
            <p:cNvCxnSpPr/>
            <p:nvPr/>
          </p:nvCxnSpPr>
          <p:spPr>
            <a:xfrm flipV="1">
              <a:off x="5552245" y="6415910"/>
              <a:ext cx="0" cy="3423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0" name="TextovéPole 129"/>
                <p:cNvSpPr txBox="1"/>
                <p:nvPr/>
              </p:nvSpPr>
              <p:spPr>
                <a:xfrm>
                  <a:off x="5376334" y="4135686"/>
                  <a:ext cx="507575" cy="335285"/>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099652"/>
                              </a:solidFill>
                              <a:latin typeface="Cambria Math" panose="02040503050406030204" pitchFamily="18" charset="0"/>
                            </a:rPr>
                          </m:ctrlPr>
                        </m:sSubPr>
                        <m:e>
                          <m:acc>
                            <m:accPr>
                              <m:chr m:val="⃗"/>
                              <m:ctrlPr>
                                <a:rPr lang="cs-CZ" sz="2000" b="1" i="1" smtClean="0">
                                  <a:solidFill>
                                    <a:srgbClr val="099652"/>
                                  </a:solidFill>
                                  <a:latin typeface="Cambria Math" panose="02040503050406030204" pitchFamily="18" charset="0"/>
                                </a:rPr>
                              </m:ctrlPr>
                            </m:accPr>
                            <m:e>
                              <m:r>
                                <a:rPr lang="cs-CZ" sz="2000" b="1" i="1" smtClean="0">
                                  <a:solidFill>
                                    <a:srgbClr val="099652"/>
                                  </a:solidFill>
                                  <a:latin typeface="Cambria Math" panose="02040503050406030204" pitchFamily="18" charset="0"/>
                                </a:rPr>
                                <m:t>𝒗</m:t>
                              </m:r>
                            </m:e>
                          </m:acc>
                        </m:e>
                        <m:sub>
                          <m:r>
                            <a:rPr lang="cs-CZ" sz="2000" b="1" i="1" smtClean="0">
                              <a:solidFill>
                                <a:srgbClr val="099652"/>
                              </a:solidFill>
                              <a:latin typeface="Cambria Math" panose="02040503050406030204" pitchFamily="18" charset="0"/>
                            </a:rPr>
                            <m:t>𝒗𝒑</m:t>
                          </m:r>
                        </m:sub>
                      </m:sSub>
                    </m:oMath>
                  </a14:m>
                  <a:r>
                    <a:rPr lang="cs-CZ" sz="2000" b="1">
                      <a:solidFill>
                        <a:srgbClr val="099652"/>
                      </a:solidFill>
                    </a:rPr>
                    <a:t>  </a:t>
                  </a:r>
                </a:p>
              </p:txBody>
            </p:sp>
          </mc:Choice>
          <mc:Fallback xmlns="">
            <p:sp>
              <p:nvSpPr>
                <p:cNvPr id="130" name="TextovéPole 129"/>
                <p:cNvSpPr txBox="1">
                  <a:spLocks noRot="1" noChangeAspect="1" noMove="1" noResize="1" noEditPoints="1" noAdjustHandles="1" noChangeArrowheads="1" noChangeShapeType="1" noTextEdit="1"/>
                </p:cNvSpPr>
                <p:nvPr/>
              </p:nvSpPr>
              <p:spPr>
                <a:xfrm>
                  <a:off x="5376334" y="4135686"/>
                  <a:ext cx="507575" cy="335285"/>
                </a:xfrm>
                <a:prstGeom prst="rect">
                  <a:avLst/>
                </a:prstGeom>
                <a:blipFill>
                  <a:blip r:embed="rId15"/>
                  <a:stretch>
                    <a:fillRect l="-13253" b="-23636"/>
                  </a:stretch>
                </a:blipFill>
              </p:spPr>
              <p:txBody>
                <a:bodyPr/>
                <a:lstStyle/>
                <a:p>
                  <a:r>
                    <a:rPr lang="cs-CZ">
                      <a:noFill/>
                    </a:rPr>
                    <a:t> </a:t>
                  </a:r>
                </a:p>
              </p:txBody>
            </p:sp>
          </mc:Fallback>
        </mc:AlternateContent>
        <p:cxnSp>
          <p:nvCxnSpPr>
            <p:cNvPr id="131" name="Přímá spojnice se šipkou 130"/>
            <p:cNvCxnSpPr/>
            <p:nvPr/>
          </p:nvCxnSpPr>
          <p:spPr>
            <a:xfrm>
              <a:off x="5188351" y="4064778"/>
              <a:ext cx="0" cy="271409"/>
            </a:xfrm>
            <a:prstGeom prst="straightConnector1">
              <a:avLst/>
            </a:prstGeom>
            <a:ln w="38100">
              <a:solidFill>
                <a:srgbClr val="099652"/>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Přímá spojnice se šipkou 132"/>
            <p:cNvCxnSpPr/>
            <p:nvPr/>
          </p:nvCxnSpPr>
          <p:spPr>
            <a:xfrm>
              <a:off x="5189917" y="2257091"/>
              <a:ext cx="0" cy="825924"/>
            </a:xfrm>
            <a:prstGeom prst="straightConnector1">
              <a:avLst/>
            </a:prstGeom>
            <a:ln w="38100">
              <a:solidFill>
                <a:srgbClr val="099652"/>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4" name="TextovéPole 133"/>
                <p:cNvSpPr txBox="1"/>
                <p:nvPr/>
              </p:nvSpPr>
              <p:spPr>
                <a:xfrm>
                  <a:off x="5301108" y="2275664"/>
                  <a:ext cx="507575" cy="335285"/>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099652"/>
                              </a:solidFill>
                              <a:latin typeface="Cambria Math" panose="02040503050406030204" pitchFamily="18" charset="0"/>
                            </a:rPr>
                          </m:ctrlPr>
                        </m:sSubPr>
                        <m:e>
                          <m:acc>
                            <m:accPr>
                              <m:chr m:val="⃗"/>
                              <m:ctrlPr>
                                <a:rPr lang="cs-CZ" sz="2000" b="1" i="1" smtClean="0">
                                  <a:solidFill>
                                    <a:srgbClr val="099652"/>
                                  </a:solidFill>
                                  <a:latin typeface="Cambria Math" panose="02040503050406030204" pitchFamily="18" charset="0"/>
                                </a:rPr>
                              </m:ctrlPr>
                            </m:accPr>
                            <m:e>
                              <m:r>
                                <a:rPr lang="cs-CZ" sz="2000" b="1" i="1" smtClean="0">
                                  <a:solidFill>
                                    <a:srgbClr val="099652"/>
                                  </a:solidFill>
                                  <a:latin typeface="Cambria Math" panose="02040503050406030204" pitchFamily="18" charset="0"/>
                                </a:rPr>
                                <m:t>𝒗</m:t>
                              </m:r>
                            </m:e>
                          </m:acc>
                        </m:e>
                        <m:sub>
                          <m:r>
                            <a:rPr lang="cs-CZ" sz="2000" b="1" i="1" smtClean="0">
                              <a:solidFill>
                                <a:srgbClr val="099652"/>
                              </a:solidFill>
                              <a:latin typeface="Cambria Math" panose="02040503050406030204" pitchFamily="18" charset="0"/>
                            </a:rPr>
                            <m:t>𝒗𝒑</m:t>
                          </m:r>
                        </m:sub>
                      </m:sSub>
                    </m:oMath>
                  </a14:m>
                  <a:r>
                    <a:rPr lang="cs-CZ" sz="2000" b="1">
                      <a:solidFill>
                        <a:srgbClr val="099652"/>
                      </a:solidFill>
                    </a:rPr>
                    <a:t>  </a:t>
                  </a:r>
                </a:p>
              </p:txBody>
            </p:sp>
          </mc:Choice>
          <mc:Fallback xmlns="">
            <p:sp>
              <p:nvSpPr>
                <p:cNvPr id="134" name="TextovéPole 133"/>
                <p:cNvSpPr txBox="1">
                  <a:spLocks noRot="1" noChangeAspect="1" noMove="1" noResize="1" noEditPoints="1" noAdjustHandles="1" noChangeArrowheads="1" noChangeShapeType="1" noTextEdit="1"/>
                </p:cNvSpPr>
                <p:nvPr/>
              </p:nvSpPr>
              <p:spPr>
                <a:xfrm>
                  <a:off x="5301108" y="2275664"/>
                  <a:ext cx="507575" cy="335285"/>
                </a:xfrm>
                <a:prstGeom prst="rect">
                  <a:avLst/>
                </a:prstGeom>
                <a:blipFill>
                  <a:blip r:embed="rId16"/>
                  <a:stretch>
                    <a:fillRect l="-13253" b="-23636"/>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35" name="TextovéPole 134"/>
                <p:cNvSpPr txBox="1"/>
                <p:nvPr/>
              </p:nvSpPr>
              <p:spPr>
                <a:xfrm>
                  <a:off x="8593800" y="3863001"/>
                  <a:ext cx="1464312" cy="3314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cs-CZ" sz="2000" b="0" i="1" smtClean="0">
                            <a:solidFill>
                              <a:srgbClr val="002060"/>
                            </a:solidFill>
                            <a:latin typeface="Cambria Math" panose="02040503050406030204" pitchFamily="18" charset="0"/>
                          </a:rPr>
                          <m:t>𝑣</m:t>
                        </m:r>
                        <m:r>
                          <a:rPr lang="cs-CZ" sz="2000" b="0" i="1" smtClean="0">
                            <a:solidFill>
                              <a:srgbClr val="002060"/>
                            </a:solidFill>
                            <a:latin typeface="Cambria Math" panose="02040503050406030204" pitchFamily="18" charset="0"/>
                          </a:rPr>
                          <m:t>=</m:t>
                        </m:r>
                        <m:sSub>
                          <m:sSubPr>
                            <m:ctrlPr>
                              <a:rPr lang="cs-CZ" sz="2000" b="0" i="1" smtClean="0">
                                <a:solidFill>
                                  <a:srgbClr val="002060"/>
                                </a:solidFill>
                                <a:latin typeface="Cambria Math" panose="02040503050406030204" pitchFamily="18" charset="0"/>
                              </a:rPr>
                            </m:ctrlPr>
                          </m:sSubPr>
                          <m:e>
                            <m:r>
                              <a:rPr lang="cs-CZ" sz="2000" b="0" i="1" smtClean="0">
                                <a:solidFill>
                                  <a:srgbClr val="002060"/>
                                </a:solidFill>
                                <a:latin typeface="Cambria Math" panose="02040503050406030204" pitchFamily="18" charset="0"/>
                              </a:rPr>
                              <m:t>𝑣</m:t>
                            </m:r>
                          </m:e>
                          <m:sub>
                            <m:r>
                              <a:rPr lang="cs-CZ" sz="2000" b="0" i="1" smtClean="0">
                                <a:solidFill>
                                  <a:srgbClr val="002060"/>
                                </a:solidFill>
                                <a:latin typeface="Cambria Math" panose="02040503050406030204" pitchFamily="18" charset="0"/>
                              </a:rPr>
                              <m:t>0</m:t>
                            </m:r>
                          </m:sub>
                        </m:sSub>
                        <m:r>
                          <a:rPr lang="cs-CZ" sz="2000" b="0" i="1" smtClean="0">
                            <a:solidFill>
                              <a:srgbClr val="002060"/>
                            </a:solidFill>
                            <a:latin typeface="Cambria Math" panose="02040503050406030204" pitchFamily="18" charset="0"/>
                          </a:rPr>
                          <m:t>−</m:t>
                        </m:r>
                        <m:sSub>
                          <m:sSubPr>
                            <m:ctrlPr>
                              <a:rPr lang="cs-CZ" sz="2000" b="0" i="1" smtClean="0">
                                <a:solidFill>
                                  <a:srgbClr val="002060"/>
                                </a:solidFill>
                                <a:latin typeface="Cambria Math" panose="02040503050406030204" pitchFamily="18" charset="0"/>
                              </a:rPr>
                            </m:ctrlPr>
                          </m:sSubPr>
                          <m:e>
                            <m:r>
                              <a:rPr lang="cs-CZ" sz="2000" b="0" i="1" smtClean="0">
                                <a:solidFill>
                                  <a:srgbClr val="002060"/>
                                </a:solidFill>
                                <a:latin typeface="Cambria Math" panose="02040503050406030204" pitchFamily="18" charset="0"/>
                              </a:rPr>
                              <m:t>𝑣</m:t>
                            </m:r>
                          </m:e>
                          <m:sub>
                            <m:r>
                              <a:rPr lang="cs-CZ" sz="2000" b="0" i="1" smtClean="0">
                                <a:solidFill>
                                  <a:srgbClr val="002060"/>
                                </a:solidFill>
                                <a:latin typeface="Cambria Math" panose="02040503050406030204" pitchFamily="18" charset="0"/>
                              </a:rPr>
                              <m:t>𝑣𝑝</m:t>
                            </m:r>
                          </m:sub>
                        </m:sSub>
                      </m:oMath>
                    </m:oMathPara>
                  </a14:m>
                  <a:endParaRPr lang="cs-CZ" sz="2000">
                    <a:solidFill>
                      <a:srgbClr val="002060"/>
                    </a:solidFill>
                  </a:endParaRPr>
                </a:p>
              </p:txBody>
            </p:sp>
          </mc:Choice>
          <mc:Fallback xmlns="">
            <p:sp>
              <p:nvSpPr>
                <p:cNvPr id="135" name="TextovéPole 134"/>
                <p:cNvSpPr txBox="1">
                  <a:spLocks noRot="1" noChangeAspect="1" noMove="1" noResize="1" noEditPoints="1" noAdjustHandles="1" noChangeArrowheads="1" noChangeShapeType="1" noTextEdit="1"/>
                </p:cNvSpPr>
                <p:nvPr/>
              </p:nvSpPr>
              <p:spPr>
                <a:xfrm>
                  <a:off x="8593800" y="3863001"/>
                  <a:ext cx="1464312" cy="331437"/>
                </a:xfrm>
                <a:prstGeom prst="rect">
                  <a:avLst/>
                </a:prstGeom>
                <a:blipFill>
                  <a:blip r:embed="rId17"/>
                  <a:stretch>
                    <a:fillRect l="-2083" r="-1667" b="-22222"/>
                  </a:stretch>
                </a:blipFill>
              </p:spPr>
              <p:txBody>
                <a:bodyPr/>
                <a:lstStyle/>
                <a:p>
                  <a:r>
                    <a:rPr lang="cs-CZ">
                      <a:noFill/>
                    </a:rPr>
                    <a:t> </a:t>
                  </a:r>
                </a:p>
              </p:txBody>
            </p:sp>
          </mc:Fallback>
        </mc:AlternateContent>
        <p:cxnSp>
          <p:nvCxnSpPr>
            <p:cNvPr id="152" name="Přímá spojnice 151"/>
            <p:cNvCxnSpPr/>
            <p:nvPr/>
          </p:nvCxnSpPr>
          <p:spPr>
            <a:xfrm flipV="1">
              <a:off x="2569123" y="583222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3" name="Přímá spojnice 152"/>
            <p:cNvCxnSpPr/>
            <p:nvPr/>
          </p:nvCxnSpPr>
          <p:spPr>
            <a:xfrm flipV="1">
              <a:off x="2848523" y="583222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4" name="Přímá spojnice 153"/>
            <p:cNvCxnSpPr/>
            <p:nvPr/>
          </p:nvCxnSpPr>
          <p:spPr>
            <a:xfrm flipV="1">
              <a:off x="3470823" y="583222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5" name="Přímá spojnice 154"/>
            <p:cNvCxnSpPr/>
            <p:nvPr/>
          </p:nvCxnSpPr>
          <p:spPr>
            <a:xfrm flipV="1">
              <a:off x="3159673" y="583222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ovéPole 49"/>
                <p:cNvSpPr txBox="1"/>
                <p:nvPr/>
              </p:nvSpPr>
              <p:spPr>
                <a:xfrm>
                  <a:off x="5630121" y="2065833"/>
                  <a:ext cx="1061444" cy="3352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cs-CZ" sz="2000" b="1" i="1" smtClean="0">
                                <a:solidFill>
                                  <a:srgbClr val="FF0000"/>
                                </a:solidFill>
                                <a:latin typeface="Cambria Math" panose="02040503050406030204" pitchFamily="18" charset="0"/>
                              </a:rPr>
                            </m:ctrlPr>
                          </m:sSubPr>
                          <m:e>
                            <m:r>
                              <a:rPr lang="cs-CZ" sz="2000" b="1" i="1" smtClean="0">
                                <a:solidFill>
                                  <a:srgbClr val="FF0000"/>
                                </a:solidFill>
                                <a:latin typeface="Cambria Math" panose="02040503050406030204" pitchFamily="18" charset="0"/>
                              </a:rPr>
                              <m:t>𝒗</m:t>
                            </m:r>
                          </m:e>
                          <m:sub>
                            <m:r>
                              <a:rPr lang="cs-CZ" sz="2000" b="1" i="1" smtClean="0">
                                <a:solidFill>
                                  <a:srgbClr val="FF0000"/>
                                </a:solidFill>
                                <a:latin typeface="Cambria Math" panose="02040503050406030204" pitchFamily="18" charset="0"/>
                              </a:rPr>
                              <m:t>𝟎</m:t>
                            </m:r>
                          </m:sub>
                        </m:sSub>
                        <m:r>
                          <a:rPr lang="cs-CZ" sz="2000" b="0" i="1" smtClean="0">
                            <a:latin typeface="Cambria Math" panose="02040503050406030204" pitchFamily="18" charset="0"/>
                          </a:rPr>
                          <m:t>=</m:t>
                        </m:r>
                        <m:sSub>
                          <m:sSubPr>
                            <m:ctrlPr>
                              <a:rPr lang="cs-CZ" sz="2000" b="1" i="1" smtClean="0">
                                <a:solidFill>
                                  <a:srgbClr val="099652"/>
                                </a:solidFill>
                                <a:latin typeface="Cambria Math" panose="02040503050406030204" pitchFamily="18" charset="0"/>
                              </a:rPr>
                            </m:ctrlPr>
                          </m:sSubPr>
                          <m:e>
                            <m:r>
                              <a:rPr lang="cs-CZ" sz="2000" b="1" i="1" smtClean="0">
                                <a:solidFill>
                                  <a:srgbClr val="099652"/>
                                </a:solidFill>
                                <a:latin typeface="Cambria Math" panose="02040503050406030204" pitchFamily="18" charset="0"/>
                              </a:rPr>
                              <m:t>𝒗</m:t>
                            </m:r>
                          </m:e>
                          <m:sub>
                            <m:r>
                              <a:rPr lang="cs-CZ" sz="2000" b="1" i="1" smtClean="0">
                                <a:solidFill>
                                  <a:srgbClr val="099652"/>
                                </a:solidFill>
                                <a:latin typeface="Cambria Math" panose="02040503050406030204" pitchFamily="18" charset="0"/>
                              </a:rPr>
                              <m:t>𝒗𝒑</m:t>
                            </m:r>
                          </m:sub>
                        </m:sSub>
                      </m:oMath>
                    </m:oMathPara>
                  </a14:m>
                  <a:endParaRPr lang="cs-CZ" sz="2000" b="1"/>
                </a:p>
              </p:txBody>
            </p:sp>
          </mc:Choice>
          <mc:Fallback xmlns="">
            <p:sp>
              <p:nvSpPr>
                <p:cNvPr id="50" name="TextovéPole 49"/>
                <p:cNvSpPr txBox="1">
                  <a:spLocks noRot="1" noChangeAspect="1" noMove="1" noResize="1" noEditPoints="1" noAdjustHandles="1" noChangeArrowheads="1" noChangeShapeType="1" noTextEdit="1"/>
                </p:cNvSpPr>
                <p:nvPr/>
              </p:nvSpPr>
              <p:spPr>
                <a:xfrm>
                  <a:off x="5630121" y="2065833"/>
                  <a:ext cx="1061444" cy="335285"/>
                </a:xfrm>
                <a:prstGeom prst="rect">
                  <a:avLst/>
                </a:prstGeom>
                <a:blipFill>
                  <a:blip r:embed="rId18"/>
                  <a:stretch>
                    <a:fillRect l="-3448" r="-2874" b="-21818"/>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57" name="TextovéPole 156"/>
                <p:cNvSpPr txBox="1"/>
                <p:nvPr/>
              </p:nvSpPr>
              <p:spPr>
                <a:xfrm>
                  <a:off x="8551113" y="4808043"/>
                  <a:ext cx="1606337"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cs-CZ" sz="2000" b="0" i="1" smtClean="0">
                            <a:solidFill>
                              <a:srgbClr val="7030A0"/>
                            </a:solidFill>
                            <a:latin typeface="Cambria Math" panose="02040503050406030204" pitchFamily="18" charset="0"/>
                          </a:rPr>
                          <m:t>h</m:t>
                        </m:r>
                        <m:r>
                          <a:rPr lang="cs-CZ" sz="2000" b="0" i="1" smtClean="0">
                            <a:solidFill>
                              <a:srgbClr val="7030A0"/>
                            </a:solidFill>
                            <a:latin typeface="Cambria Math" panose="02040503050406030204" pitchFamily="18" charset="0"/>
                          </a:rPr>
                          <m:t>=</m:t>
                        </m:r>
                        <m:sSub>
                          <m:sSubPr>
                            <m:ctrlPr>
                              <a:rPr lang="cs-CZ" sz="2000" b="0" i="1" smtClean="0">
                                <a:solidFill>
                                  <a:srgbClr val="7030A0"/>
                                </a:solidFill>
                                <a:latin typeface="Cambria Math" panose="02040503050406030204" pitchFamily="18" charset="0"/>
                              </a:rPr>
                            </m:ctrlPr>
                          </m:sSubPr>
                          <m:e>
                            <m:r>
                              <a:rPr lang="cs-CZ" sz="2000" b="0" i="1" smtClean="0">
                                <a:solidFill>
                                  <a:srgbClr val="7030A0"/>
                                </a:solidFill>
                                <a:latin typeface="Cambria Math" panose="02040503050406030204" pitchFamily="18" charset="0"/>
                              </a:rPr>
                              <m:t>𝑣</m:t>
                            </m:r>
                          </m:e>
                          <m:sub>
                            <m:r>
                              <a:rPr lang="cs-CZ" sz="2000" b="0" i="1" smtClean="0">
                                <a:solidFill>
                                  <a:srgbClr val="7030A0"/>
                                </a:solidFill>
                                <a:latin typeface="Cambria Math" panose="02040503050406030204" pitchFamily="18" charset="0"/>
                              </a:rPr>
                              <m:t>0</m:t>
                            </m:r>
                          </m:sub>
                        </m:sSub>
                        <m:r>
                          <a:rPr lang="cs-CZ" sz="2000" b="0" i="1" smtClean="0">
                            <a:solidFill>
                              <a:srgbClr val="7030A0"/>
                            </a:solidFill>
                            <a:latin typeface="Cambria Math" panose="02040503050406030204" pitchFamily="18" charset="0"/>
                          </a:rPr>
                          <m:t>𝑡</m:t>
                        </m:r>
                        <m:r>
                          <a:rPr lang="cs-CZ" sz="2000" b="0" i="1" smtClean="0">
                            <a:solidFill>
                              <a:srgbClr val="7030A0"/>
                            </a:solidFill>
                            <a:latin typeface="Cambria Math" panose="02040503050406030204" pitchFamily="18" charset="0"/>
                          </a:rPr>
                          <m:t>−</m:t>
                        </m:r>
                        <m:f>
                          <m:fPr>
                            <m:ctrlPr>
                              <a:rPr lang="cs-CZ" sz="2000" b="0" i="1" smtClean="0">
                                <a:solidFill>
                                  <a:srgbClr val="7030A0"/>
                                </a:solidFill>
                                <a:latin typeface="Cambria Math" panose="02040503050406030204" pitchFamily="18" charset="0"/>
                              </a:rPr>
                            </m:ctrlPr>
                          </m:fPr>
                          <m:num>
                            <m:r>
                              <a:rPr lang="cs-CZ" sz="2000" b="0" i="1" smtClean="0">
                                <a:solidFill>
                                  <a:srgbClr val="7030A0"/>
                                </a:solidFill>
                                <a:latin typeface="Cambria Math" panose="02040503050406030204" pitchFamily="18" charset="0"/>
                              </a:rPr>
                              <m:t>𝑔</m:t>
                            </m:r>
                            <m:sSup>
                              <m:sSupPr>
                                <m:ctrlPr>
                                  <a:rPr lang="cs-CZ" sz="2000" b="0" i="1" smtClean="0">
                                    <a:solidFill>
                                      <a:srgbClr val="7030A0"/>
                                    </a:solidFill>
                                    <a:latin typeface="Cambria Math" panose="02040503050406030204" pitchFamily="18" charset="0"/>
                                  </a:rPr>
                                </m:ctrlPr>
                              </m:sSupPr>
                              <m:e>
                                <m:r>
                                  <a:rPr lang="cs-CZ" sz="2000" b="0" i="1" smtClean="0">
                                    <a:solidFill>
                                      <a:srgbClr val="7030A0"/>
                                    </a:solidFill>
                                    <a:latin typeface="Cambria Math" panose="02040503050406030204" pitchFamily="18" charset="0"/>
                                  </a:rPr>
                                  <m:t>𝑡</m:t>
                                </m:r>
                              </m:e>
                              <m:sup>
                                <m:r>
                                  <a:rPr lang="cs-CZ" sz="2000" b="0" i="1" smtClean="0">
                                    <a:solidFill>
                                      <a:srgbClr val="7030A0"/>
                                    </a:solidFill>
                                    <a:latin typeface="Cambria Math" panose="02040503050406030204" pitchFamily="18" charset="0"/>
                                  </a:rPr>
                                  <m:t>2</m:t>
                                </m:r>
                              </m:sup>
                            </m:sSup>
                          </m:num>
                          <m:den>
                            <m:r>
                              <a:rPr lang="cs-CZ" sz="2000" b="0" i="1" smtClean="0">
                                <a:solidFill>
                                  <a:srgbClr val="7030A0"/>
                                </a:solidFill>
                                <a:latin typeface="Cambria Math" panose="02040503050406030204" pitchFamily="18" charset="0"/>
                              </a:rPr>
                              <m:t>2</m:t>
                            </m:r>
                          </m:den>
                        </m:f>
                      </m:oMath>
                    </m:oMathPara>
                  </a14:m>
                  <a:endParaRPr lang="sk-SK" sz="2000">
                    <a:solidFill>
                      <a:srgbClr val="7030A0"/>
                    </a:solidFill>
                  </a:endParaRPr>
                </a:p>
              </p:txBody>
            </p:sp>
          </mc:Choice>
          <mc:Fallback xmlns="">
            <p:sp>
              <p:nvSpPr>
                <p:cNvPr id="157" name="TextovéPole 156"/>
                <p:cNvSpPr txBox="1">
                  <a:spLocks noRot="1" noChangeAspect="1" noMove="1" noResize="1" noEditPoints="1" noAdjustHandles="1" noChangeArrowheads="1" noChangeShapeType="1" noTextEdit="1"/>
                </p:cNvSpPr>
                <p:nvPr/>
              </p:nvSpPr>
              <p:spPr>
                <a:xfrm>
                  <a:off x="8551113" y="4808043"/>
                  <a:ext cx="1606337" cy="615553"/>
                </a:xfrm>
                <a:prstGeom prst="rect">
                  <a:avLst/>
                </a:prstGeom>
                <a:blipFill>
                  <a:blip r:embed="rId19"/>
                  <a:stretch>
                    <a:fillRect/>
                  </a:stretch>
                </a:blipFill>
              </p:spPr>
              <p:txBody>
                <a:bodyPr/>
                <a:lstStyle/>
                <a:p>
                  <a:r>
                    <a:rPr lang="cs-CZ">
                      <a:noFill/>
                    </a:rPr>
                    <a:t> </a:t>
                  </a:r>
                </a:p>
              </p:txBody>
            </p:sp>
          </mc:Fallback>
        </mc:AlternateContent>
        <p:sp>
          <p:nvSpPr>
            <p:cNvPr id="158" name="TextovéPole 157"/>
            <p:cNvSpPr txBox="1"/>
            <p:nvPr/>
          </p:nvSpPr>
          <p:spPr>
            <a:xfrm>
              <a:off x="8067546" y="4228627"/>
              <a:ext cx="137858" cy="307777"/>
            </a:xfrm>
            <a:prstGeom prst="rect">
              <a:avLst/>
            </a:prstGeom>
            <a:noFill/>
          </p:spPr>
          <p:txBody>
            <a:bodyPr wrap="none" lIns="0" tIns="0" rIns="0" bIns="0" rtlCol="0">
              <a:spAutoFit/>
            </a:bodyPr>
            <a:lstStyle/>
            <a:p>
              <a:r>
                <a:rPr lang="sk-SK" sz="2000" b="1">
                  <a:solidFill>
                    <a:srgbClr val="7030A0"/>
                  </a:solidFill>
                </a:rPr>
                <a:t>h</a:t>
              </a:r>
            </a:p>
          </p:txBody>
        </p:sp>
        <p:sp>
          <p:nvSpPr>
            <p:cNvPr id="159" name="TextovéPole 158"/>
            <p:cNvSpPr txBox="1"/>
            <p:nvPr/>
          </p:nvSpPr>
          <p:spPr>
            <a:xfrm>
              <a:off x="8492286" y="4198523"/>
              <a:ext cx="2799335" cy="707886"/>
            </a:xfrm>
            <a:prstGeom prst="rect">
              <a:avLst/>
            </a:prstGeom>
            <a:noFill/>
          </p:spPr>
          <p:txBody>
            <a:bodyPr wrap="square" rtlCol="0">
              <a:spAutoFit/>
            </a:bodyPr>
            <a:lstStyle/>
            <a:p>
              <a:r>
                <a:rPr lang="cs-CZ" sz="2000"/>
                <a:t>aktuální výška tělesa nad podložkou</a:t>
              </a:r>
            </a:p>
          </p:txBody>
        </p:sp>
        <p:sp>
          <p:nvSpPr>
            <p:cNvPr id="160" name="TextovéPole 159"/>
            <p:cNvSpPr txBox="1"/>
            <p:nvPr/>
          </p:nvSpPr>
          <p:spPr>
            <a:xfrm>
              <a:off x="275281" y="5277158"/>
              <a:ext cx="612347" cy="369332"/>
            </a:xfrm>
            <a:prstGeom prst="rect">
              <a:avLst/>
            </a:prstGeom>
            <a:noFill/>
          </p:spPr>
          <p:txBody>
            <a:bodyPr wrap="none" lIns="0" tIns="0" rIns="0" bIns="0" rtlCol="0">
              <a:spAutoFit/>
            </a:bodyPr>
            <a:lstStyle/>
            <a:p>
              <a:r>
                <a:rPr lang="sk-SK" sz="2400" b="1">
                  <a:solidFill>
                    <a:srgbClr val="7030A0"/>
                  </a:solidFill>
                </a:rPr>
                <a:t>h = 0</a:t>
              </a:r>
            </a:p>
          </p:txBody>
        </p:sp>
        <p:sp>
          <p:nvSpPr>
            <p:cNvPr id="162" name="TextovéPole 161"/>
            <p:cNvSpPr txBox="1"/>
            <p:nvPr/>
          </p:nvSpPr>
          <p:spPr>
            <a:xfrm>
              <a:off x="535755" y="3904133"/>
              <a:ext cx="165110" cy="369332"/>
            </a:xfrm>
            <a:prstGeom prst="rect">
              <a:avLst/>
            </a:prstGeom>
            <a:noFill/>
          </p:spPr>
          <p:txBody>
            <a:bodyPr wrap="none" lIns="0" tIns="0" rIns="0" bIns="0" rtlCol="0">
              <a:spAutoFit/>
            </a:bodyPr>
            <a:lstStyle/>
            <a:p>
              <a:r>
                <a:rPr lang="sk-SK" sz="2400" b="1">
                  <a:solidFill>
                    <a:srgbClr val="7030A0"/>
                  </a:solidFill>
                </a:rPr>
                <a:t>h</a:t>
              </a:r>
            </a:p>
          </p:txBody>
        </p:sp>
        <p:sp>
          <p:nvSpPr>
            <p:cNvPr id="165" name="TextovéPole 164"/>
            <p:cNvSpPr txBox="1"/>
            <p:nvPr/>
          </p:nvSpPr>
          <p:spPr>
            <a:xfrm>
              <a:off x="387844" y="2073974"/>
              <a:ext cx="525465" cy="369332"/>
            </a:xfrm>
            <a:prstGeom prst="rect">
              <a:avLst/>
            </a:prstGeom>
            <a:noFill/>
          </p:spPr>
          <p:txBody>
            <a:bodyPr wrap="none" lIns="0" tIns="0" rIns="0" bIns="0" rtlCol="0">
              <a:spAutoFit/>
            </a:bodyPr>
            <a:lstStyle/>
            <a:p>
              <a:r>
                <a:rPr lang="sk-SK" sz="2400" b="1" err="1">
                  <a:solidFill>
                    <a:srgbClr val="00B0F0"/>
                  </a:solidFill>
                </a:rPr>
                <a:t>h</a:t>
              </a:r>
              <a:r>
                <a:rPr lang="sk-SK" sz="2400" b="1" baseline="-25000" err="1">
                  <a:solidFill>
                    <a:srgbClr val="00B0F0"/>
                  </a:solidFill>
                </a:rPr>
                <a:t>max</a:t>
              </a:r>
              <a:endParaRPr lang="sk-SK" sz="2400" b="1" baseline="-25000">
                <a:solidFill>
                  <a:srgbClr val="00B0F0"/>
                </a:solidFill>
              </a:endParaRPr>
            </a:p>
          </p:txBody>
        </p:sp>
        <p:sp>
          <p:nvSpPr>
            <p:cNvPr id="167" name="TextovéPole 166"/>
            <p:cNvSpPr txBox="1"/>
            <p:nvPr/>
          </p:nvSpPr>
          <p:spPr>
            <a:xfrm>
              <a:off x="8007531" y="5617524"/>
              <a:ext cx="439223" cy="307777"/>
            </a:xfrm>
            <a:prstGeom prst="rect">
              <a:avLst/>
            </a:prstGeom>
            <a:noFill/>
            <a:ln>
              <a:noFill/>
            </a:ln>
          </p:spPr>
          <p:txBody>
            <a:bodyPr wrap="none" lIns="0" tIns="0" rIns="0" bIns="0" rtlCol="0">
              <a:spAutoFit/>
            </a:bodyPr>
            <a:lstStyle/>
            <a:p>
              <a:r>
                <a:rPr lang="sk-SK" sz="2000" b="1" err="1">
                  <a:solidFill>
                    <a:srgbClr val="00B0F0"/>
                  </a:solidFill>
                </a:rPr>
                <a:t>h</a:t>
              </a:r>
              <a:r>
                <a:rPr lang="sk-SK" sz="2000" b="1" baseline="-25000" err="1">
                  <a:solidFill>
                    <a:srgbClr val="00B0F0"/>
                  </a:solidFill>
                </a:rPr>
                <a:t>max</a:t>
              </a:r>
              <a:endParaRPr lang="sk-SK" sz="2000" b="1" baseline="-25000">
                <a:solidFill>
                  <a:srgbClr val="00B0F0"/>
                </a:solidFill>
              </a:endParaRPr>
            </a:p>
          </p:txBody>
        </p:sp>
        <p:sp>
          <p:nvSpPr>
            <p:cNvPr id="168" name="TextovéPole 167"/>
            <p:cNvSpPr txBox="1"/>
            <p:nvPr/>
          </p:nvSpPr>
          <p:spPr>
            <a:xfrm>
              <a:off x="8553631" y="5609910"/>
              <a:ext cx="2799335" cy="400110"/>
            </a:xfrm>
            <a:prstGeom prst="rect">
              <a:avLst/>
            </a:prstGeom>
            <a:noFill/>
          </p:spPr>
          <p:txBody>
            <a:bodyPr wrap="square" rtlCol="0">
              <a:spAutoFit/>
            </a:bodyPr>
            <a:lstStyle/>
            <a:p>
              <a:r>
                <a:rPr lang="cs-CZ" sz="2000"/>
                <a:t>výška výstupu</a:t>
              </a:r>
            </a:p>
          </p:txBody>
        </p:sp>
        <mc:AlternateContent xmlns:mc="http://schemas.openxmlformats.org/markup-compatibility/2006" xmlns:a14="http://schemas.microsoft.com/office/drawing/2010/main">
          <mc:Choice Requires="a14">
            <p:sp>
              <p:nvSpPr>
                <p:cNvPr id="169" name="TextovéPole 168"/>
                <p:cNvSpPr txBox="1"/>
                <p:nvPr/>
              </p:nvSpPr>
              <p:spPr>
                <a:xfrm>
                  <a:off x="8695967" y="6010020"/>
                  <a:ext cx="1257331" cy="676339"/>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cs-CZ" sz="2000" b="0" i="1" smtClean="0">
                                <a:solidFill>
                                  <a:srgbClr val="00B0F0"/>
                                </a:solidFill>
                                <a:latin typeface="Cambria Math" panose="02040503050406030204" pitchFamily="18" charset="0"/>
                              </a:rPr>
                            </m:ctrlPr>
                          </m:sSubPr>
                          <m:e>
                            <m:r>
                              <a:rPr lang="cs-CZ" sz="2000" b="0" i="1" smtClean="0">
                                <a:solidFill>
                                  <a:srgbClr val="00B0F0"/>
                                </a:solidFill>
                                <a:latin typeface="Cambria Math" panose="02040503050406030204" pitchFamily="18" charset="0"/>
                              </a:rPr>
                              <m:t>h</m:t>
                            </m:r>
                          </m:e>
                          <m:sub>
                            <m:r>
                              <a:rPr lang="cs-CZ" sz="2000" b="0" i="1" smtClean="0">
                                <a:solidFill>
                                  <a:srgbClr val="00B0F0"/>
                                </a:solidFill>
                                <a:latin typeface="Cambria Math" panose="02040503050406030204" pitchFamily="18" charset="0"/>
                              </a:rPr>
                              <m:t>𝑚𝑎𝑥</m:t>
                            </m:r>
                          </m:sub>
                        </m:sSub>
                        <m:r>
                          <a:rPr lang="cs-CZ" sz="2000" b="0" i="1" smtClean="0">
                            <a:solidFill>
                              <a:srgbClr val="00B0F0"/>
                            </a:solidFill>
                            <a:latin typeface="Cambria Math" panose="02040503050406030204" pitchFamily="18" charset="0"/>
                          </a:rPr>
                          <m:t>=</m:t>
                        </m:r>
                        <m:f>
                          <m:fPr>
                            <m:ctrlPr>
                              <a:rPr lang="cs-CZ" sz="2000" b="0" i="1" smtClean="0">
                                <a:solidFill>
                                  <a:srgbClr val="00B0F0"/>
                                </a:solidFill>
                                <a:latin typeface="Cambria Math" panose="02040503050406030204" pitchFamily="18" charset="0"/>
                              </a:rPr>
                            </m:ctrlPr>
                          </m:fPr>
                          <m:num>
                            <m:sSubSup>
                              <m:sSubSupPr>
                                <m:ctrlPr>
                                  <a:rPr lang="cs-CZ" sz="2000" b="0" i="1" smtClean="0">
                                    <a:solidFill>
                                      <a:srgbClr val="00B0F0"/>
                                    </a:solidFill>
                                    <a:latin typeface="Cambria Math" panose="02040503050406030204" pitchFamily="18" charset="0"/>
                                  </a:rPr>
                                </m:ctrlPr>
                              </m:sSubSupPr>
                              <m:e>
                                <m:r>
                                  <a:rPr lang="cs-CZ" sz="2000" b="0" i="1" smtClean="0">
                                    <a:solidFill>
                                      <a:srgbClr val="00B0F0"/>
                                    </a:solidFill>
                                    <a:latin typeface="Cambria Math" panose="02040503050406030204" pitchFamily="18" charset="0"/>
                                  </a:rPr>
                                  <m:t>𝑣</m:t>
                                </m:r>
                              </m:e>
                              <m:sub>
                                <m:r>
                                  <a:rPr lang="cs-CZ" sz="2000" b="0" i="1" smtClean="0">
                                    <a:solidFill>
                                      <a:srgbClr val="00B0F0"/>
                                    </a:solidFill>
                                    <a:latin typeface="Cambria Math" panose="02040503050406030204" pitchFamily="18" charset="0"/>
                                  </a:rPr>
                                  <m:t>0</m:t>
                                </m:r>
                              </m:sub>
                              <m:sup>
                                <m:r>
                                  <a:rPr lang="cs-CZ" sz="2000" b="0" i="1" smtClean="0">
                                    <a:solidFill>
                                      <a:srgbClr val="00B0F0"/>
                                    </a:solidFill>
                                    <a:latin typeface="Cambria Math" panose="02040503050406030204" pitchFamily="18" charset="0"/>
                                  </a:rPr>
                                  <m:t>2</m:t>
                                </m:r>
                              </m:sup>
                            </m:sSubSup>
                          </m:num>
                          <m:den>
                            <m:r>
                              <a:rPr lang="cs-CZ" sz="2000" b="0" i="1" smtClean="0">
                                <a:solidFill>
                                  <a:srgbClr val="00B0F0"/>
                                </a:solidFill>
                                <a:latin typeface="Cambria Math" panose="02040503050406030204" pitchFamily="18" charset="0"/>
                              </a:rPr>
                              <m:t>2</m:t>
                            </m:r>
                            <m:r>
                              <a:rPr lang="cs-CZ" sz="2000" b="0" i="1" smtClean="0">
                                <a:solidFill>
                                  <a:srgbClr val="00B0F0"/>
                                </a:solidFill>
                                <a:latin typeface="Cambria Math" panose="02040503050406030204" pitchFamily="18" charset="0"/>
                              </a:rPr>
                              <m:t>𝑔</m:t>
                            </m:r>
                          </m:den>
                        </m:f>
                      </m:oMath>
                    </m:oMathPara>
                  </a14:m>
                  <a:endParaRPr lang="sk-SK" sz="2000">
                    <a:solidFill>
                      <a:srgbClr val="00B0F0"/>
                    </a:solidFill>
                  </a:endParaRPr>
                </a:p>
              </p:txBody>
            </p:sp>
          </mc:Choice>
          <mc:Fallback xmlns="">
            <p:sp>
              <p:nvSpPr>
                <p:cNvPr id="169" name="TextovéPole 168"/>
                <p:cNvSpPr txBox="1">
                  <a:spLocks noRot="1" noChangeAspect="1" noMove="1" noResize="1" noEditPoints="1" noAdjustHandles="1" noChangeArrowheads="1" noChangeShapeType="1" noTextEdit="1"/>
                </p:cNvSpPr>
                <p:nvPr/>
              </p:nvSpPr>
              <p:spPr>
                <a:xfrm>
                  <a:off x="8695967" y="6010020"/>
                  <a:ext cx="1257331" cy="676339"/>
                </a:xfrm>
                <a:prstGeom prst="rect">
                  <a:avLst/>
                </a:prstGeom>
                <a:blipFill>
                  <a:blip r:embed="rId20"/>
                  <a:stretch>
                    <a:fillRect/>
                  </a:stretch>
                </a:blipFill>
                <a:ln>
                  <a:noFill/>
                </a:ln>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70" name="TextovéPole 169"/>
                <p:cNvSpPr txBox="1"/>
                <p:nvPr/>
              </p:nvSpPr>
              <p:spPr>
                <a:xfrm>
                  <a:off x="8593800" y="3564178"/>
                  <a:ext cx="1521699" cy="3352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cs-CZ" sz="2000" b="1" i="1" smtClean="0">
                                <a:solidFill>
                                  <a:srgbClr val="002060"/>
                                </a:solidFill>
                                <a:latin typeface="Cambria Math" panose="02040503050406030204" pitchFamily="18" charset="0"/>
                              </a:rPr>
                            </m:ctrlPr>
                          </m:accPr>
                          <m:e>
                            <m:r>
                              <a:rPr lang="cs-CZ" sz="2000" b="1" i="1" smtClean="0">
                                <a:solidFill>
                                  <a:srgbClr val="002060"/>
                                </a:solidFill>
                                <a:latin typeface="Cambria Math" panose="02040503050406030204" pitchFamily="18" charset="0"/>
                              </a:rPr>
                              <m:t>𝒗</m:t>
                            </m:r>
                          </m:e>
                        </m:acc>
                        <m:r>
                          <a:rPr lang="cs-CZ" sz="2000" b="1" i="1" smtClean="0">
                            <a:solidFill>
                              <a:srgbClr val="002060"/>
                            </a:solidFill>
                            <a:latin typeface="Cambria Math" panose="02040503050406030204" pitchFamily="18" charset="0"/>
                          </a:rPr>
                          <m:t>=</m:t>
                        </m:r>
                        <m:sSub>
                          <m:sSubPr>
                            <m:ctrlPr>
                              <a:rPr lang="cs-CZ" sz="2000" b="1" i="1">
                                <a:solidFill>
                                  <a:srgbClr val="002060"/>
                                </a:solidFill>
                                <a:latin typeface="Cambria Math" panose="02040503050406030204" pitchFamily="18" charset="0"/>
                              </a:rPr>
                            </m:ctrlPr>
                          </m:sSubPr>
                          <m:e>
                            <m:acc>
                              <m:accPr>
                                <m:chr m:val="⃗"/>
                                <m:ctrlPr>
                                  <a:rPr lang="cs-CZ" sz="2000" b="1" i="1">
                                    <a:solidFill>
                                      <a:srgbClr val="002060"/>
                                    </a:solidFill>
                                    <a:latin typeface="Cambria Math" panose="02040503050406030204" pitchFamily="18" charset="0"/>
                                  </a:rPr>
                                </m:ctrlPr>
                              </m:accPr>
                              <m:e>
                                <m:r>
                                  <a:rPr lang="cs-CZ" sz="2000" b="1" i="1">
                                    <a:solidFill>
                                      <a:srgbClr val="002060"/>
                                    </a:solidFill>
                                    <a:latin typeface="Cambria Math" panose="02040503050406030204" pitchFamily="18" charset="0"/>
                                  </a:rPr>
                                  <m:t>𝒗</m:t>
                                </m:r>
                              </m:e>
                            </m:acc>
                          </m:e>
                          <m:sub>
                            <m:r>
                              <a:rPr lang="cs-CZ" sz="2000" b="1" i="1">
                                <a:solidFill>
                                  <a:srgbClr val="002060"/>
                                </a:solidFill>
                                <a:latin typeface="Cambria Math" panose="02040503050406030204" pitchFamily="18" charset="0"/>
                              </a:rPr>
                              <m:t>𝟎</m:t>
                            </m:r>
                          </m:sub>
                        </m:sSub>
                        <m:r>
                          <a:rPr lang="cs-CZ" sz="2000" b="1" i="1" smtClean="0">
                            <a:solidFill>
                              <a:srgbClr val="002060"/>
                            </a:solidFill>
                            <a:latin typeface="Cambria Math" panose="02040503050406030204" pitchFamily="18" charset="0"/>
                          </a:rPr>
                          <m:t>+</m:t>
                        </m:r>
                        <m:sSub>
                          <m:sSubPr>
                            <m:ctrlPr>
                              <a:rPr lang="cs-CZ" sz="2000" b="1" i="1">
                                <a:solidFill>
                                  <a:srgbClr val="002060"/>
                                </a:solidFill>
                                <a:latin typeface="Cambria Math" panose="02040503050406030204" pitchFamily="18" charset="0"/>
                              </a:rPr>
                            </m:ctrlPr>
                          </m:sSubPr>
                          <m:e>
                            <m:acc>
                              <m:accPr>
                                <m:chr m:val="⃗"/>
                                <m:ctrlPr>
                                  <a:rPr lang="cs-CZ" sz="2000" b="1" i="1">
                                    <a:solidFill>
                                      <a:srgbClr val="002060"/>
                                    </a:solidFill>
                                    <a:latin typeface="Cambria Math" panose="02040503050406030204" pitchFamily="18" charset="0"/>
                                  </a:rPr>
                                </m:ctrlPr>
                              </m:accPr>
                              <m:e>
                                <m:r>
                                  <a:rPr lang="cs-CZ" sz="2000" b="1" i="1">
                                    <a:solidFill>
                                      <a:srgbClr val="002060"/>
                                    </a:solidFill>
                                    <a:latin typeface="Cambria Math" panose="02040503050406030204" pitchFamily="18" charset="0"/>
                                  </a:rPr>
                                  <m:t>𝒗</m:t>
                                </m:r>
                              </m:e>
                            </m:acc>
                          </m:e>
                          <m:sub>
                            <m:r>
                              <a:rPr lang="cs-CZ" sz="2000" b="1" i="1">
                                <a:solidFill>
                                  <a:srgbClr val="002060"/>
                                </a:solidFill>
                                <a:latin typeface="Cambria Math" panose="02040503050406030204" pitchFamily="18" charset="0"/>
                              </a:rPr>
                              <m:t>𝒗𝒑</m:t>
                            </m:r>
                          </m:sub>
                        </m:sSub>
                      </m:oMath>
                    </m:oMathPara>
                  </a14:m>
                  <a:endParaRPr lang="cs-CZ" sz="2000" b="1">
                    <a:solidFill>
                      <a:srgbClr val="002060"/>
                    </a:solidFill>
                  </a:endParaRPr>
                </a:p>
              </p:txBody>
            </p:sp>
          </mc:Choice>
          <mc:Fallback xmlns="">
            <p:sp>
              <p:nvSpPr>
                <p:cNvPr id="170" name="TextovéPole 169"/>
                <p:cNvSpPr txBox="1">
                  <a:spLocks noRot="1" noChangeAspect="1" noMove="1" noResize="1" noEditPoints="1" noAdjustHandles="1" noChangeArrowheads="1" noChangeShapeType="1" noTextEdit="1"/>
                </p:cNvSpPr>
                <p:nvPr/>
              </p:nvSpPr>
              <p:spPr>
                <a:xfrm>
                  <a:off x="8593800" y="3564178"/>
                  <a:ext cx="1521699" cy="335285"/>
                </a:xfrm>
                <a:prstGeom prst="rect">
                  <a:avLst/>
                </a:prstGeom>
                <a:blipFill>
                  <a:blip r:embed="rId21"/>
                  <a:stretch>
                    <a:fillRect l="-2008" r="-2008" b="-21818"/>
                  </a:stretch>
                </a:blipFill>
              </p:spPr>
              <p:txBody>
                <a:bodyPr/>
                <a:lstStyle/>
                <a:p>
                  <a:r>
                    <a:rPr lang="cs-CZ">
                      <a:noFill/>
                    </a:rPr>
                    <a:t> </a:t>
                  </a:r>
                </a:p>
              </p:txBody>
            </p:sp>
          </mc:Fallback>
        </mc:AlternateContent>
      </p:grpSp>
    </p:spTree>
    <p:extLst>
      <p:ext uri="{BB962C8B-B14F-4D97-AF65-F5344CB8AC3E}">
        <p14:creationId xmlns:p14="http://schemas.microsoft.com/office/powerpoint/2010/main" val="1439978119"/>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7586133" cy="1325563"/>
          </a:xfrm>
        </p:spPr>
        <p:txBody>
          <a:bodyPr>
            <a:normAutofit/>
          </a:bodyPr>
          <a:lstStyle/>
          <a:p>
            <a:r>
              <a:rPr lang="cs-CZ" b="1"/>
              <a:t>Hody a vrhy – fyzikální základ</a:t>
            </a:r>
            <a:endParaRPr lang="en-GB"/>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14" y="-100584"/>
            <a:ext cx="2342693" cy="1152144"/>
          </a:xfrm>
          <a:prstGeom prst="rect">
            <a:avLst/>
          </a:prstGeom>
        </p:spPr>
      </p:pic>
      <p:sp>
        <p:nvSpPr>
          <p:cNvPr id="61" name="TextovéPole 60">
            <a:extLst>
              <a:ext uri="{FF2B5EF4-FFF2-40B4-BE49-F238E27FC236}">
                <a16:creationId xmlns:a16="http://schemas.microsoft.com/office/drawing/2014/main" id="{CA8C5A5D-6055-DDC6-20E9-F4FF65DD471D}"/>
              </a:ext>
            </a:extLst>
          </p:cNvPr>
          <p:cNvSpPr txBox="1"/>
          <p:nvPr/>
        </p:nvSpPr>
        <p:spPr>
          <a:xfrm>
            <a:off x="7712401" y="782658"/>
            <a:ext cx="2240897"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sk-SK"/>
              <a:t>VRH VODOROVNÝ</a:t>
            </a:r>
            <a:endParaRPr lang="cs-CZ"/>
          </a:p>
        </p:txBody>
      </p:sp>
      <p:grpSp>
        <p:nvGrpSpPr>
          <p:cNvPr id="4" name="Skupina 3"/>
          <p:cNvGrpSpPr/>
          <p:nvPr/>
        </p:nvGrpSpPr>
        <p:grpSpPr>
          <a:xfrm>
            <a:off x="-1768869" y="1441787"/>
            <a:ext cx="13362890" cy="8336787"/>
            <a:chOff x="-1768869" y="1441787"/>
            <a:chExt cx="13362890" cy="8336787"/>
          </a:xfrm>
        </p:grpSpPr>
        <p:cxnSp>
          <p:nvCxnSpPr>
            <p:cNvPr id="7" name="Přímá spojnice 6"/>
            <p:cNvCxnSpPr/>
            <p:nvPr/>
          </p:nvCxnSpPr>
          <p:spPr>
            <a:xfrm>
              <a:off x="821267" y="5706533"/>
              <a:ext cx="6373279" cy="35244"/>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Přímá spojnice 7"/>
            <p:cNvCxnSpPr/>
            <p:nvPr/>
          </p:nvCxnSpPr>
          <p:spPr>
            <a:xfrm flipV="1">
              <a:off x="8720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 name="Přímá spojnice 8"/>
            <p:cNvCxnSpPr/>
            <p:nvPr/>
          </p:nvCxnSpPr>
          <p:spPr>
            <a:xfrm flipV="1">
              <a:off x="11514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 name="Přímá spojnice 9"/>
            <p:cNvCxnSpPr/>
            <p:nvPr/>
          </p:nvCxnSpPr>
          <p:spPr>
            <a:xfrm flipV="1">
              <a:off x="17737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 name="Přímá spojnice 10"/>
            <p:cNvCxnSpPr/>
            <p:nvPr/>
          </p:nvCxnSpPr>
          <p:spPr>
            <a:xfrm flipV="1">
              <a:off x="20404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 name="Přímá spojnice 11"/>
            <p:cNvCxnSpPr/>
            <p:nvPr/>
          </p:nvCxnSpPr>
          <p:spPr>
            <a:xfrm flipV="1">
              <a:off x="23198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Přímá spojnice 14"/>
            <p:cNvCxnSpPr/>
            <p:nvPr/>
          </p:nvCxnSpPr>
          <p:spPr>
            <a:xfrm flipV="1">
              <a:off x="1462617" y="583353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9" name="Přímá spojnice 18"/>
            <p:cNvCxnSpPr/>
            <p:nvPr/>
          </p:nvCxnSpPr>
          <p:spPr>
            <a:xfrm flipV="1">
              <a:off x="3978823" y="583353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1" name="Přímá spojnice 20"/>
            <p:cNvCxnSpPr/>
            <p:nvPr/>
          </p:nvCxnSpPr>
          <p:spPr>
            <a:xfrm flipV="1">
              <a:off x="4496389" y="583353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 name="Přímá spojnice 21"/>
            <p:cNvCxnSpPr/>
            <p:nvPr/>
          </p:nvCxnSpPr>
          <p:spPr>
            <a:xfrm flipV="1">
              <a:off x="4827058" y="583353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3" name="Přímá spojnice 22"/>
            <p:cNvCxnSpPr/>
            <p:nvPr/>
          </p:nvCxnSpPr>
          <p:spPr>
            <a:xfrm flipV="1">
              <a:off x="5093758" y="583353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 name="Přímá spojnice 23"/>
            <p:cNvCxnSpPr/>
            <p:nvPr/>
          </p:nvCxnSpPr>
          <p:spPr>
            <a:xfrm flipV="1">
              <a:off x="3703108"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Přímá spojnice 24"/>
            <p:cNvCxnSpPr/>
            <p:nvPr/>
          </p:nvCxnSpPr>
          <p:spPr>
            <a:xfrm flipV="1">
              <a:off x="5401522"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6" name="Přímá spojnice 25"/>
            <p:cNvCxnSpPr/>
            <p:nvPr/>
          </p:nvCxnSpPr>
          <p:spPr>
            <a:xfrm flipV="1">
              <a:off x="5680922"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7" name="Přímá spojnice 26"/>
            <p:cNvCxnSpPr/>
            <p:nvPr/>
          </p:nvCxnSpPr>
          <p:spPr>
            <a:xfrm flipV="1">
              <a:off x="6303222"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2" name="Přímá spojnice 31"/>
            <p:cNvCxnSpPr/>
            <p:nvPr/>
          </p:nvCxnSpPr>
          <p:spPr>
            <a:xfrm flipV="1">
              <a:off x="5992072" y="583353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2" name="Přímá spojnice 41"/>
            <p:cNvCxnSpPr/>
            <p:nvPr/>
          </p:nvCxnSpPr>
          <p:spPr>
            <a:xfrm flipV="1">
              <a:off x="4203111"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 name="TextovéPole 65"/>
                <p:cNvSpPr txBox="1"/>
                <p:nvPr/>
              </p:nvSpPr>
              <p:spPr>
                <a:xfrm>
                  <a:off x="8012173" y="3213134"/>
                  <a:ext cx="21159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sk-SK" sz="2000" b="1" i="1" smtClean="0">
                                <a:solidFill>
                                  <a:srgbClr val="002060"/>
                                </a:solidFill>
                                <a:latin typeface="Cambria Math" panose="02040503050406030204" pitchFamily="18" charset="0"/>
                              </a:rPr>
                            </m:ctrlPr>
                          </m:accPr>
                          <m:e>
                            <m:r>
                              <a:rPr lang="cs-CZ" sz="2000" b="1" i="1" smtClean="0">
                                <a:solidFill>
                                  <a:srgbClr val="002060"/>
                                </a:solidFill>
                                <a:latin typeface="Cambria Math" panose="02040503050406030204" pitchFamily="18" charset="0"/>
                              </a:rPr>
                              <m:t>𝒗</m:t>
                            </m:r>
                          </m:e>
                        </m:acc>
                      </m:oMath>
                    </m:oMathPara>
                  </a14:m>
                  <a:endParaRPr lang="sk-SK" sz="2000" b="1">
                    <a:solidFill>
                      <a:srgbClr val="002060"/>
                    </a:solidFill>
                  </a:endParaRPr>
                </a:p>
              </p:txBody>
            </p:sp>
          </mc:Choice>
          <mc:Fallback xmlns="">
            <p:sp>
              <p:nvSpPr>
                <p:cNvPr id="66" name="TextovéPole 65"/>
                <p:cNvSpPr txBox="1">
                  <a:spLocks noRot="1" noChangeAspect="1" noMove="1" noResize="1" noEditPoints="1" noAdjustHandles="1" noChangeArrowheads="1" noChangeShapeType="1" noTextEdit="1"/>
                </p:cNvSpPr>
                <p:nvPr/>
              </p:nvSpPr>
              <p:spPr>
                <a:xfrm>
                  <a:off x="8012173" y="3213134"/>
                  <a:ext cx="211596" cy="307777"/>
                </a:xfrm>
                <a:prstGeom prst="rect">
                  <a:avLst/>
                </a:prstGeom>
                <a:blipFill>
                  <a:blip r:embed="rId4"/>
                  <a:stretch>
                    <a:fillRect l="-17143" r="-17143"/>
                  </a:stretch>
                </a:blipFill>
              </p:spPr>
              <p:txBody>
                <a:bodyPr/>
                <a:lstStyle/>
                <a:p>
                  <a:r>
                    <a:rPr lang="cs-CZ">
                      <a:noFill/>
                    </a:rPr>
                    <a:t> </a:t>
                  </a:r>
                </a:p>
              </p:txBody>
            </p:sp>
          </mc:Fallback>
        </mc:AlternateContent>
        <p:sp>
          <p:nvSpPr>
            <p:cNvPr id="67" name="TextovéPole 66"/>
            <p:cNvSpPr txBox="1"/>
            <p:nvPr/>
          </p:nvSpPr>
          <p:spPr>
            <a:xfrm>
              <a:off x="8492286" y="3179457"/>
              <a:ext cx="2799335" cy="400110"/>
            </a:xfrm>
            <a:prstGeom prst="rect">
              <a:avLst/>
            </a:prstGeom>
            <a:noFill/>
          </p:spPr>
          <p:txBody>
            <a:bodyPr wrap="square" rtlCol="0">
              <a:spAutoFit/>
            </a:bodyPr>
            <a:lstStyle/>
            <a:p>
              <a:r>
                <a:rPr lang="cs-CZ" sz="2000"/>
                <a:t>vektor okamžité rychlosti</a:t>
              </a:r>
            </a:p>
          </p:txBody>
        </p:sp>
        <mc:AlternateContent xmlns:mc="http://schemas.openxmlformats.org/markup-compatibility/2006" xmlns:a14="http://schemas.microsoft.com/office/drawing/2010/main">
          <mc:Choice Requires="a14">
            <p:sp>
              <p:nvSpPr>
                <p:cNvPr id="71" name="TextovéPole 70"/>
                <p:cNvSpPr txBox="1"/>
                <p:nvPr/>
              </p:nvSpPr>
              <p:spPr>
                <a:xfrm>
                  <a:off x="8036577" y="1534120"/>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71" name="TextovéPole 70"/>
                <p:cNvSpPr txBox="1">
                  <a:spLocks noRot="1" noChangeAspect="1" noMove="1" noResize="1" noEditPoints="1" noAdjustHandles="1" noChangeArrowheads="1" noChangeShapeType="1" noTextEdit="1"/>
                </p:cNvSpPr>
                <p:nvPr/>
              </p:nvSpPr>
              <p:spPr>
                <a:xfrm>
                  <a:off x="8036577" y="1534120"/>
                  <a:ext cx="392159" cy="307777"/>
                </a:xfrm>
                <a:prstGeom prst="rect">
                  <a:avLst/>
                </a:prstGeom>
                <a:blipFill>
                  <a:blip r:embed="rId5"/>
                  <a:stretch>
                    <a:fillRect l="-16923" b="-18000"/>
                  </a:stretch>
                </a:blipFill>
              </p:spPr>
              <p:txBody>
                <a:bodyPr/>
                <a:lstStyle/>
                <a:p>
                  <a:r>
                    <a:rPr lang="cs-CZ">
                      <a:noFill/>
                    </a:rPr>
                    <a:t> </a:t>
                  </a:r>
                </a:p>
              </p:txBody>
            </p:sp>
          </mc:Fallback>
        </mc:AlternateContent>
        <p:sp>
          <p:nvSpPr>
            <p:cNvPr id="74" name="TextovéPole 73"/>
            <p:cNvSpPr txBox="1"/>
            <p:nvPr/>
          </p:nvSpPr>
          <p:spPr>
            <a:xfrm>
              <a:off x="8492287" y="1441787"/>
              <a:ext cx="3001722" cy="1015663"/>
            </a:xfrm>
            <a:prstGeom prst="rect">
              <a:avLst/>
            </a:prstGeom>
            <a:noFill/>
          </p:spPr>
          <p:txBody>
            <a:bodyPr wrap="square" rtlCol="0">
              <a:spAutoFit/>
            </a:bodyPr>
            <a:lstStyle/>
            <a:p>
              <a:r>
                <a:rPr lang="cs-CZ" sz="2000"/>
                <a:t>vektor počáteční rychlosti (rychlosti rovnoměrného přímočarého pohybu)</a:t>
              </a:r>
            </a:p>
          </p:txBody>
        </p:sp>
        <mc:AlternateContent xmlns:mc="http://schemas.openxmlformats.org/markup-compatibility/2006" xmlns:a14="http://schemas.microsoft.com/office/drawing/2010/main">
          <mc:Choice Requires="a14">
            <p:sp>
              <p:nvSpPr>
                <p:cNvPr id="79" name="TextovéPole 78"/>
                <p:cNvSpPr txBox="1"/>
                <p:nvPr/>
              </p:nvSpPr>
              <p:spPr>
                <a:xfrm>
                  <a:off x="8036577" y="2474384"/>
                  <a:ext cx="507575" cy="335285"/>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099652"/>
                              </a:solidFill>
                              <a:latin typeface="Cambria Math" panose="02040503050406030204" pitchFamily="18" charset="0"/>
                            </a:rPr>
                          </m:ctrlPr>
                        </m:sSubPr>
                        <m:e>
                          <m:acc>
                            <m:accPr>
                              <m:chr m:val="⃗"/>
                              <m:ctrlPr>
                                <a:rPr lang="cs-CZ" sz="2000" b="1" i="1" smtClean="0">
                                  <a:solidFill>
                                    <a:srgbClr val="099652"/>
                                  </a:solidFill>
                                  <a:latin typeface="Cambria Math" panose="02040503050406030204" pitchFamily="18" charset="0"/>
                                </a:rPr>
                              </m:ctrlPr>
                            </m:accPr>
                            <m:e>
                              <m:r>
                                <a:rPr lang="cs-CZ" sz="2000" b="1" i="1" smtClean="0">
                                  <a:solidFill>
                                    <a:srgbClr val="099652"/>
                                  </a:solidFill>
                                  <a:latin typeface="Cambria Math" panose="02040503050406030204" pitchFamily="18" charset="0"/>
                                </a:rPr>
                                <m:t>𝒗</m:t>
                              </m:r>
                            </m:e>
                          </m:acc>
                        </m:e>
                        <m:sub>
                          <m:r>
                            <a:rPr lang="cs-CZ" sz="2000" b="1" i="1" smtClean="0">
                              <a:solidFill>
                                <a:srgbClr val="099652"/>
                              </a:solidFill>
                              <a:latin typeface="Cambria Math" panose="02040503050406030204" pitchFamily="18" charset="0"/>
                            </a:rPr>
                            <m:t>𝒗𝒑</m:t>
                          </m:r>
                        </m:sub>
                      </m:sSub>
                    </m:oMath>
                  </a14:m>
                  <a:r>
                    <a:rPr lang="cs-CZ" sz="2000" b="1">
                      <a:solidFill>
                        <a:srgbClr val="099652"/>
                      </a:solidFill>
                    </a:rPr>
                    <a:t>  </a:t>
                  </a:r>
                </a:p>
              </p:txBody>
            </p:sp>
          </mc:Choice>
          <mc:Fallback xmlns="">
            <p:sp>
              <p:nvSpPr>
                <p:cNvPr id="79" name="TextovéPole 78"/>
                <p:cNvSpPr txBox="1">
                  <a:spLocks noRot="1" noChangeAspect="1" noMove="1" noResize="1" noEditPoints="1" noAdjustHandles="1" noChangeArrowheads="1" noChangeShapeType="1" noTextEdit="1"/>
                </p:cNvSpPr>
                <p:nvPr/>
              </p:nvSpPr>
              <p:spPr>
                <a:xfrm>
                  <a:off x="8036577" y="2474384"/>
                  <a:ext cx="507575" cy="335285"/>
                </a:xfrm>
                <a:prstGeom prst="rect">
                  <a:avLst/>
                </a:prstGeom>
                <a:blipFill>
                  <a:blip r:embed="rId6"/>
                  <a:stretch>
                    <a:fillRect l="-13095" b="-21818"/>
                  </a:stretch>
                </a:blipFill>
              </p:spPr>
              <p:txBody>
                <a:bodyPr/>
                <a:lstStyle/>
                <a:p>
                  <a:r>
                    <a:rPr lang="cs-CZ">
                      <a:noFill/>
                    </a:rPr>
                    <a:t> </a:t>
                  </a:r>
                </a:p>
              </p:txBody>
            </p:sp>
          </mc:Fallback>
        </mc:AlternateContent>
        <p:sp>
          <p:nvSpPr>
            <p:cNvPr id="80" name="TextovéPole 79"/>
            <p:cNvSpPr txBox="1"/>
            <p:nvPr/>
          </p:nvSpPr>
          <p:spPr>
            <a:xfrm>
              <a:off x="8496250" y="2416670"/>
              <a:ext cx="2799335" cy="707886"/>
            </a:xfrm>
            <a:prstGeom prst="rect">
              <a:avLst/>
            </a:prstGeom>
            <a:noFill/>
          </p:spPr>
          <p:txBody>
            <a:bodyPr wrap="square" rtlCol="0">
              <a:spAutoFit/>
            </a:bodyPr>
            <a:lstStyle/>
            <a:p>
              <a:r>
                <a:rPr lang="cs-CZ" sz="2000"/>
                <a:t>vektor rychlosti volného pádu</a:t>
              </a:r>
            </a:p>
          </p:txBody>
        </p:sp>
        <mc:AlternateContent xmlns:mc="http://schemas.openxmlformats.org/markup-compatibility/2006" xmlns:a14="http://schemas.microsoft.com/office/drawing/2010/main">
          <mc:Choice Requires="a14">
            <p:sp>
              <p:nvSpPr>
                <p:cNvPr id="3" name="TextovéPole 2"/>
                <p:cNvSpPr txBox="1"/>
                <p:nvPr/>
              </p:nvSpPr>
              <p:spPr>
                <a:xfrm>
                  <a:off x="9325172" y="2770613"/>
                  <a:ext cx="915828" cy="2984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cs-CZ" i="1" smtClean="0">
                                <a:solidFill>
                                  <a:srgbClr val="099652"/>
                                </a:solidFill>
                                <a:latin typeface="Cambria Math" panose="02040503050406030204" pitchFamily="18" charset="0"/>
                              </a:rPr>
                            </m:ctrlPr>
                          </m:sSubPr>
                          <m:e>
                            <m:r>
                              <a:rPr lang="cs-CZ" b="0" i="1" smtClean="0">
                                <a:solidFill>
                                  <a:srgbClr val="099652"/>
                                </a:solidFill>
                                <a:latin typeface="Cambria Math" panose="02040503050406030204" pitchFamily="18" charset="0"/>
                              </a:rPr>
                              <m:t>𝑣</m:t>
                            </m:r>
                          </m:e>
                          <m:sub>
                            <m:r>
                              <a:rPr lang="cs-CZ" b="0" i="1" smtClean="0">
                                <a:solidFill>
                                  <a:srgbClr val="099652"/>
                                </a:solidFill>
                                <a:latin typeface="Cambria Math" panose="02040503050406030204" pitchFamily="18" charset="0"/>
                              </a:rPr>
                              <m:t>𝑣𝑝</m:t>
                            </m:r>
                          </m:sub>
                        </m:sSub>
                        <m:r>
                          <a:rPr lang="cs-CZ" b="0" i="1" smtClean="0">
                            <a:solidFill>
                              <a:srgbClr val="099652"/>
                            </a:solidFill>
                            <a:latin typeface="Cambria Math" panose="02040503050406030204" pitchFamily="18" charset="0"/>
                          </a:rPr>
                          <m:t>=</m:t>
                        </m:r>
                        <m:r>
                          <a:rPr lang="cs-CZ" b="0" i="1" smtClean="0">
                            <a:solidFill>
                              <a:srgbClr val="099652"/>
                            </a:solidFill>
                            <a:latin typeface="Cambria Math" panose="02040503050406030204" pitchFamily="18" charset="0"/>
                          </a:rPr>
                          <m:t>𝑔𝑡</m:t>
                        </m:r>
                      </m:oMath>
                    </m:oMathPara>
                  </a14:m>
                  <a:endParaRPr lang="cs-CZ">
                    <a:solidFill>
                      <a:srgbClr val="099652"/>
                    </a:solidFill>
                  </a:endParaRPr>
                </a:p>
              </p:txBody>
            </p:sp>
          </mc:Choice>
          <mc:Fallback xmlns="">
            <p:sp>
              <p:nvSpPr>
                <p:cNvPr id="3" name="TextovéPole 2"/>
                <p:cNvSpPr txBox="1">
                  <a:spLocks noRot="1" noChangeAspect="1" noMove="1" noResize="1" noEditPoints="1" noAdjustHandles="1" noChangeArrowheads="1" noChangeShapeType="1" noTextEdit="1"/>
                </p:cNvSpPr>
                <p:nvPr/>
              </p:nvSpPr>
              <p:spPr>
                <a:xfrm>
                  <a:off x="9325172" y="2770613"/>
                  <a:ext cx="915828" cy="298415"/>
                </a:xfrm>
                <a:prstGeom prst="rect">
                  <a:avLst/>
                </a:prstGeom>
                <a:blipFill>
                  <a:blip r:embed="rId7"/>
                  <a:stretch>
                    <a:fillRect l="-3333" r="-6667" b="-24490"/>
                  </a:stretch>
                </a:blipFill>
              </p:spPr>
              <p:txBody>
                <a:bodyPr/>
                <a:lstStyle/>
                <a:p>
                  <a:r>
                    <a:rPr lang="cs-CZ">
                      <a:noFill/>
                    </a:rPr>
                    <a:t> </a:t>
                  </a:r>
                </a:p>
              </p:txBody>
            </p:sp>
          </mc:Fallback>
        </mc:AlternateContent>
        <p:cxnSp>
          <p:nvCxnSpPr>
            <p:cNvPr id="152" name="Přímá spojnice 151"/>
            <p:cNvCxnSpPr/>
            <p:nvPr/>
          </p:nvCxnSpPr>
          <p:spPr>
            <a:xfrm flipV="1">
              <a:off x="2569123" y="583222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3" name="Přímá spojnice 152"/>
            <p:cNvCxnSpPr/>
            <p:nvPr/>
          </p:nvCxnSpPr>
          <p:spPr>
            <a:xfrm flipV="1">
              <a:off x="2848523" y="583222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4" name="Přímá spojnice 153"/>
            <p:cNvCxnSpPr/>
            <p:nvPr/>
          </p:nvCxnSpPr>
          <p:spPr>
            <a:xfrm flipV="1">
              <a:off x="3470823" y="583222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5" name="Přímá spojnice 154"/>
            <p:cNvCxnSpPr/>
            <p:nvPr/>
          </p:nvCxnSpPr>
          <p:spPr>
            <a:xfrm flipV="1">
              <a:off x="3159673" y="583222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67" name="TextovéPole 166"/>
            <p:cNvSpPr txBox="1"/>
            <p:nvPr/>
          </p:nvSpPr>
          <p:spPr>
            <a:xfrm>
              <a:off x="8007531" y="4904292"/>
              <a:ext cx="525465" cy="369332"/>
            </a:xfrm>
            <a:prstGeom prst="rect">
              <a:avLst/>
            </a:prstGeom>
            <a:noFill/>
            <a:ln>
              <a:noFill/>
            </a:ln>
          </p:spPr>
          <p:txBody>
            <a:bodyPr wrap="none" lIns="0" tIns="0" rIns="0" bIns="0" rtlCol="0">
              <a:spAutoFit/>
            </a:bodyPr>
            <a:lstStyle/>
            <a:p>
              <a:r>
                <a:rPr lang="sk-SK" sz="2400" b="1" err="1">
                  <a:solidFill>
                    <a:srgbClr val="00B0F0"/>
                  </a:solidFill>
                </a:rPr>
                <a:t>d</a:t>
              </a:r>
              <a:r>
                <a:rPr lang="sk-SK" sz="2400" b="1" baseline="-25000" err="1">
                  <a:solidFill>
                    <a:srgbClr val="00B0F0"/>
                  </a:solidFill>
                </a:rPr>
                <a:t>max</a:t>
              </a:r>
              <a:endParaRPr lang="sk-SK" sz="2400" b="1" baseline="-25000">
                <a:solidFill>
                  <a:srgbClr val="00B0F0"/>
                </a:solidFill>
              </a:endParaRPr>
            </a:p>
          </p:txBody>
        </p:sp>
        <p:sp>
          <p:nvSpPr>
            <p:cNvPr id="168" name="TextovéPole 167"/>
            <p:cNvSpPr txBox="1"/>
            <p:nvPr/>
          </p:nvSpPr>
          <p:spPr>
            <a:xfrm>
              <a:off x="8553631" y="4905822"/>
              <a:ext cx="2799335" cy="400110"/>
            </a:xfrm>
            <a:prstGeom prst="rect">
              <a:avLst/>
            </a:prstGeom>
            <a:noFill/>
          </p:spPr>
          <p:txBody>
            <a:bodyPr wrap="square" rtlCol="0">
              <a:spAutoFit/>
            </a:bodyPr>
            <a:lstStyle/>
            <a:p>
              <a:r>
                <a:rPr lang="cs-CZ" sz="2000"/>
                <a:t>délka vrhu</a:t>
              </a:r>
            </a:p>
          </p:txBody>
        </p:sp>
        <p:cxnSp>
          <p:nvCxnSpPr>
            <p:cNvPr id="75" name="Přímá spojnice 74"/>
            <p:cNvCxnSpPr/>
            <p:nvPr/>
          </p:nvCxnSpPr>
          <p:spPr>
            <a:xfrm flipV="1">
              <a:off x="340509" y="336281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6" name="Přímá spojnice 75"/>
            <p:cNvCxnSpPr/>
            <p:nvPr/>
          </p:nvCxnSpPr>
          <p:spPr>
            <a:xfrm flipV="1">
              <a:off x="607209" y="336281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7" name="Přímá spojnice 76"/>
            <p:cNvCxnSpPr/>
            <p:nvPr/>
          </p:nvCxnSpPr>
          <p:spPr>
            <a:xfrm flipV="1">
              <a:off x="853673" y="336281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8" name="Přímá spojnice 77"/>
            <p:cNvCxnSpPr/>
            <p:nvPr/>
          </p:nvCxnSpPr>
          <p:spPr>
            <a:xfrm>
              <a:off x="376978" y="3269328"/>
              <a:ext cx="705295"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81" name="Ovál 80"/>
            <p:cNvSpPr/>
            <p:nvPr/>
          </p:nvSpPr>
          <p:spPr>
            <a:xfrm>
              <a:off x="605092" y="2874606"/>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p:cxnSp>
          <p:nvCxnSpPr>
            <p:cNvPr id="85" name="Přímá spojnice 84"/>
            <p:cNvCxnSpPr/>
            <p:nvPr/>
          </p:nvCxnSpPr>
          <p:spPr>
            <a:xfrm>
              <a:off x="835809" y="3051209"/>
              <a:ext cx="17864" cy="2629246"/>
            </a:xfrm>
            <a:prstGeom prst="line">
              <a:avLst/>
            </a:prstGeom>
            <a:ln w="25400" cap="sq">
              <a:prstDash val="lgDash"/>
              <a:headEnd type="diamond" w="lg" len="lg"/>
              <a:tailEnd type="diamond"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6" name="TextovéPole 85"/>
                <p:cNvSpPr txBox="1"/>
                <p:nvPr/>
              </p:nvSpPr>
              <p:spPr>
                <a:xfrm>
                  <a:off x="470895" y="4164008"/>
                  <a:ext cx="28668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cs-CZ" sz="2800" b="0" i="1" smtClean="0">
                            <a:solidFill>
                              <a:schemeClr val="accent1"/>
                            </a:solidFill>
                            <a:latin typeface="Cambria Math" panose="02040503050406030204" pitchFamily="18" charset="0"/>
                          </a:rPr>
                          <m:t>h</m:t>
                        </m:r>
                      </m:oMath>
                    </m:oMathPara>
                  </a14:m>
                  <a:endParaRPr lang="sk-SK" sz="2800">
                    <a:solidFill>
                      <a:schemeClr val="accent1"/>
                    </a:solidFill>
                  </a:endParaRPr>
                </a:p>
              </p:txBody>
            </p:sp>
          </mc:Choice>
          <mc:Fallback xmlns="">
            <p:sp>
              <p:nvSpPr>
                <p:cNvPr id="86" name="TextovéPole 85"/>
                <p:cNvSpPr txBox="1">
                  <a:spLocks noRot="1" noChangeAspect="1" noMove="1" noResize="1" noEditPoints="1" noAdjustHandles="1" noChangeArrowheads="1" noChangeShapeType="1" noTextEdit="1"/>
                </p:cNvSpPr>
                <p:nvPr/>
              </p:nvSpPr>
              <p:spPr>
                <a:xfrm>
                  <a:off x="470895" y="4164008"/>
                  <a:ext cx="286682" cy="430887"/>
                </a:xfrm>
                <a:prstGeom prst="rect">
                  <a:avLst/>
                </a:prstGeom>
                <a:blipFill>
                  <a:blip r:embed="rId8"/>
                  <a:stretch>
                    <a:fillRect/>
                  </a:stretch>
                </a:blipFill>
              </p:spPr>
              <p:txBody>
                <a:bodyPr/>
                <a:lstStyle/>
                <a:p>
                  <a:r>
                    <a:rPr lang="cs-CZ">
                      <a:noFill/>
                    </a:rPr>
                    <a:t> </a:t>
                  </a:r>
                </a:p>
              </p:txBody>
            </p:sp>
          </mc:Fallback>
        </mc:AlternateContent>
        <p:sp>
          <p:nvSpPr>
            <p:cNvPr id="89" name="Oblouk 88"/>
            <p:cNvSpPr/>
            <p:nvPr/>
          </p:nvSpPr>
          <p:spPr>
            <a:xfrm>
              <a:off x="-1768869" y="3031158"/>
              <a:ext cx="5177898" cy="6747416"/>
            </a:xfrm>
            <a:prstGeom prst="arc">
              <a:avLst>
                <a:gd name="adj1" fmla="val 16234571"/>
                <a:gd name="adj2" fmla="val 20707376"/>
              </a:avLst>
            </a:prstGeom>
            <a:ln w="28575">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cxnSp>
          <p:nvCxnSpPr>
            <p:cNvPr id="87" name="Přímá spojnice se šipkou 86"/>
            <p:cNvCxnSpPr/>
            <p:nvPr/>
          </p:nvCxnSpPr>
          <p:spPr>
            <a:xfrm>
              <a:off x="844953" y="3032921"/>
              <a:ext cx="442800" cy="9144"/>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90" name="Přímá spojnice 89"/>
            <p:cNvCxnSpPr/>
            <p:nvPr/>
          </p:nvCxnSpPr>
          <p:spPr>
            <a:xfrm flipV="1">
              <a:off x="3878624" y="336281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1" name="Přímá spojnice 90"/>
            <p:cNvCxnSpPr/>
            <p:nvPr/>
          </p:nvCxnSpPr>
          <p:spPr>
            <a:xfrm flipV="1">
              <a:off x="4145324" y="336281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3" name="Přímá spojnice 92"/>
            <p:cNvCxnSpPr/>
            <p:nvPr/>
          </p:nvCxnSpPr>
          <p:spPr>
            <a:xfrm flipV="1">
              <a:off x="4391788" y="336281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4" name="Přímá spojnice 93"/>
            <p:cNvCxnSpPr/>
            <p:nvPr/>
          </p:nvCxnSpPr>
          <p:spPr>
            <a:xfrm>
              <a:off x="3915093" y="3269328"/>
              <a:ext cx="705295"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96" name="Ovál 95"/>
            <p:cNvSpPr/>
            <p:nvPr/>
          </p:nvSpPr>
          <p:spPr>
            <a:xfrm>
              <a:off x="4143207" y="2874606"/>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mc:AlternateContent xmlns:mc="http://schemas.openxmlformats.org/markup-compatibility/2006" xmlns:a14="http://schemas.microsoft.com/office/drawing/2010/main">
          <mc:Choice Requires="a14">
            <p:sp>
              <p:nvSpPr>
                <p:cNvPr id="97" name="TextovéPole 96"/>
                <p:cNvSpPr txBox="1"/>
                <p:nvPr/>
              </p:nvSpPr>
              <p:spPr>
                <a:xfrm>
                  <a:off x="4594644" y="2698290"/>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97" name="TextovéPole 96"/>
                <p:cNvSpPr txBox="1">
                  <a:spLocks noRot="1" noChangeAspect="1" noMove="1" noResize="1" noEditPoints="1" noAdjustHandles="1" noChangeArrowheads="1" noChangeShapeType="1" noTextEdit="1"/>
                </p:cNvSpPr>
                <p:nvPr/>
              </p:nvSpPr>
              <p:spPr>
                <a:xfrm>
                  <a:off x="4594644" y="2698290"/>
                  <a:ext cx="392159" cy="307777"/>
                </a:xfrm>
                <a:prstGeom prst="rect">
                  <a:avLst/>
                </a:prstGeom>
                <a:blipFill>
                  <a:blip r:embed="rId9"/>
                  <a:stretch>
                    <a:fillRect l="-17188" b="-18000"/>
                  </a:stretch>
                </a:blipFill>
              </p:spPr>
              <p:txBody>
                <a:bodyPr/>
                <a:lstStyle/>
                <a:p>
                  <a:r>
                    <a:rPr lang="cs-CZ">
                      <a:noFill/>
                    </a:rPr>
                    <a:t> </a:t>
                  </a:r>
                </a:p>
              </p:txBody>
            </p:sp>
          </mc:Fallback>
        </mc:AlternateContent>
        <p:cxnSp>
          <p:nvCxnSpPr>
            <p:cNvPr id="98" name="Přímá spojnice 97"/>
            <p:cNvCxnSpPr/>
            <p:nvPr/>
          </p:nvCxnSpPr>
          <p:spPr>
            <a:xfrm>
              <a:off x="4373924" y="3051209"/>
              <a:ext cx="17864" cy="2629246"/>
            </a:xfrm>
            <a:prstGeom prst="line">
              <a:avLst/>
            </a:prstGeom>
            <a:ln w="25400" cap="sq">
              <a:prstDash val="lgDash"/>
              <a:headEnd type="diamond" w="lg" len="lg"/>
              <a:tailEnd type="diamond"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9" name="TextovéPole 98"/>
                <p:cNvSpPr txBox="1"/>
                <p:nvPr/>
              </p:nvSpPr>
              <p:spPr>
                <a:xfrm>
                  <a:off x="4009010" y="4164008"/>
                  <a:ext cx="28668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cs-CZ" sz="2800" b="0" i="1" smtClean="0">
                            <a:solidFill>
                              <a:schemeClr val="accent1"/>
                            </a:solidFill>
                            <a:latin typeface="Cambria Math" panose="02040503050406030204" pitchFamily="18" charset="0"/>
                          </a:rPr>
                          <m:t>h</m:t>
                        </m:r>
                      </m:oMath>
                    </m:oMathPara>
                  </a14:m>
                  <a:endParaRPr lang="sk-SK" sz="2800">
                    <a:solidFill>
                      <a:schemeClr val="accent1"/>
                    </a:solidFill>
                  </a:endParaRPr>
                </a:p>
              </p:txBody>
            </p:sp>
          </mc:Choice>
          <mc:Fallback xmlns="">
            <p:sp>
              <p:nvSpPr>
                <p:cNvPr id="99" name="TextovéPole 98"/>
                <p:cNvSpPr txBox="1">
                  <a:spLocks noRot="1" noChangeAspect="1" noMove="1" noResize="1" noEditPoints="1" noAdjustHandles="1" noChangeArrowheads="1" noChangeShapeType="1" noTextEdit="1"/>
                </p:cNvSpPr>
                <p:nvPr/>
              </p:nvSpPr>
              <p:spPr>
                <a:xfrm>
                  <a:off x="4009010" y="4164008"/>
                  <a:ext cx="286682" cy="430887"/>
                </a:xfrm>
                <a:prstGeom prst="rect">
                  <a:avLst/>
                </a:prstGeom>
                <a:blipFill>
                  <a:blip r:embed="rId10"/>
                  <a:stretch>
                    <a:fillRect/>
                  </a:stretch>
                </a:blipFill>
              </p:spPr>
              <p:txBody>
                <a:bodyPr/>
                <a:lstStyle/>
                <a:p>
                  <a:r>
                    <a:rPr lang="cs-CZ">
                      <a:noFill/>
                    </a:rPr>
                    <a:t> </a:t>
                  </a:r>
                </a:p>
              </p:txBody>
            </p:sp>
          </mc:Fallback>
        </mc:AlternateContent>
        <p:sp>
          <p:nvSpPr>
            <p:cNvPr id="101" name="Oblouk 100"/>
            <p:cNvSpPr/>
            <p:nvPr/>
          </p:nvSpPr>
          <p:spPr>
            <a:xfrm>
              <a:off x="1769246" y="3031158"/>
              <a:ext cx="5177898" cy="6747416"/>
            </a:xfrm>
            <a:prstGeom prst="arc">
              <a:avLst>
                <a:gd name="adj1" fmla="val 16234571"/>
                <a:gd name="adj2" fmla="val 20707376"/>
              </a:avLst>
            </a:prstGeom>
            <a:ln w="28575">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cxnSp>
          <p:nvCxnSpPr>
            <p:cNvPr id="100" name="Přímá spojnice se šipkou 99"/>
            <p:cNvCxnSpPr/>
            <p:nvPr/>
          </p:nvCxnSpPr>
          <p:spPr>
            <a:xfrm>
              <a:off x="4383068" y="3042065"/>
              <a:ext cx="44399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2" name="TextovéPole 101"/>
                <p:cNvSpPr txBox="1"/>
                <p:nvPr/>
              </p:nvSpPr>
              <p:spPr>
                <a:xfrm>
                  <a:off x="986652" y="2629835"/>
                  <a:ext cx="25327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sk-SK" sz="2400" b="1" i="1" smtClean="0">
                                <a:solidFill>
                                  <a:srgbClr val="002060"/>
                                </a:solidFill>
                                <a:latin typeface="Cambria Math" panose="02040503050406030204" pitchFamily="18" charset="0"/>
                              </a:rPr>
                            </m:ctrlPr>
                          </m:accPr>
                          <m:e>
                            <m:r>
                              <a:rPr lang="cs-CZ" sz="2400" b="1" i="1" smtClean="0">
                                <a:solidFill>
                                  <a:srgbClr val="002060"/>
                                </a:solidFill>
                                <a:latin typeface="Cambria Math" panose="02040503050406030204" pitchFamily="18" charset="0"/>
                              </a:rPr>
                              <m:t>𝒗</m:t>
                            </m:r>
                          </m:e>
                        </m:acc>
                      </m:oMath>
                    </m:oMathPara>
                  </a14:m>
                  <a:endParaRPr lang="sk-SK" sz="2400" b="1">
                    <a:solidFill>
                      <a:srgbClr val="002060"/>
                    </a:solidFill>
                  </a:endParaRPr>
                </a:p>
              </p:txBody>
            </p:sp>
          </mc:Choice>
          <mc:Fallback xmlns="">
            <p:sp>
              <p:nvSpPr>
                <p:cNvPr id="102" name="TextovéPole 101"/>
                <p:cNvSpPr txBox="1">
                  <a:spLocks noRot="1" noChangeAspect="1" noMove="1" noResize="1" noEditPoints="1" noAdjustHandles="1" noChangeArrowheads="1" noChangeShapeType="1" noTextEdit="1"/>
                </p:cNvSpPr>
                <p:nvPr/>
              </p:nvSpPr>
              <p:spPr>
                <a:xfrm>
                  <a:off x="986652" y="2629835"/>
                  <a:ext cx="253274" cy="369332"/>
                </a:xfrm>
                <a:prstGeom prst="rect">
                  <a:avLst/>
                </a:prstGeom>
                <a:blipFill>
                  <a:blip r:embed="rId11"/>
                  <a:stretch>
                    <a:fillRect l="-19512" r="-19512" b="-1639"/>
                  </a:stretch>
                </a:blipFill>
              </p:spPr>
              <p:txBody>
                <a:bodyPr/>
                <a:lstStyle/>
                <a:p>
                  <a:r>
                    <a:rPr lang="cs-CZ">
                      <a:noFill/>
                    </a:rPr>
                    <a:t> </a:t>
                  </a:r>
                </a:p>
              </p:txBody>
            </p:sp>
          </mc:Fallback>
        </mc:AlternateContent>
        <p:sp>
          <p:nvSpPr>
            <p:cNvPr id="109" name="Ovál 108"/>
            <p:cNvSpPr/>
            <p:nvPr/>
          </p:nvSpPr>
          <p:spPr>
            <a:xfrm>
              <a:off x="2205567" y="3583157"/>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p:sp>
          <p:nvSpPr>
            <p:cNvPr id="110" name="Ovál 109"/>
            <p:cNvSpPr/>
            <p:nvPr/>
          </p:nvSpPr>
          <p:spPr>
            <a:xfrm>
              <a:off x="5770579" y="3583157"/>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p:sp>
          <p:nvSpPr>
            <p:cNvPr id="111" name="Ovál 110"/>
            <p:cNvSpPr/>
            <p:nvPr/>
          </p:nvSpPr>
          <p:spPr>
            <a:xfrm>
              <a:off x="3080295" y="5319454"/>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p:sp>
          <p:nvSpPr>
            <p:cNvPr id="112" name="Ovál 111"/>
            <p:cNvSpPr/>
            <p:nvPr/>
          </p:nvSpPr>
          <p:spPr>
            <a:xfrm>
              <a:off x="6648006" y="5348574"/>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p:cxnSp>
          <p:nvCxnSpPr>
            <p:cNvPr id="113" name="Přímá spojnice 112"/>
            <p:cNvCxnSpPr/>
            <p:nvPr/>
          </p:nvCxnSpPr>
          <p:spPr>
            <a:xfrm flipV="1">
              <a:off x="6602087" y="583222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5" name="Přímá spojnice 114"/>
            <p:cNvCxnSpPr/>
            <p:nvPr/>
          </p:nvCxnSpPr>
          <p:spPr>
            <a:xfrm flipV="1">
              <a:off x="6913237" y="5832219"/>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8" name="TextovéPole 117"/>
                <p:cNvSpPr txBox="1"/>
                <p:nvPr/>
              </p:nvSpPr>
              <p:spPr>
                <a:xfrm>
                  <a:off x="2750531" y="3770177"/>
                  <a:ext cx="25327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sk-SK" sz="2400" b="1" i="1" smtClean="0">
                                <a:solidFill>
                                  <a:srgbClr val="002060"/>
                                </a:solidFill>
                                <a:latin typeface="Cambria Math" panose="02040503050406030204" pitchFamily="18" charset="0"/>
                              </a:rPr>
                            </m:ctrlPr>
                          </m:accPr>
                          <m:e>
                            <m:r>
                              <a:rPr lang="cs-CZ" sz="2400" b="1" i="1" smtClean="0">
                                <a:solidFill>
                                  <a:srgbClr val="002060"/>
                                </a:solidFill>
                                <a:latin typeface="Cambria Math" panose="02040503050406030204" pitchFamily="18" charset="0"/>
                              </a:rPr>
                              <m:t>𝒗</m:t>
                            </m:r>
                          </m:e>
                        </m:acc>
                      </m:oMath>
                    </m:oMathPara>
                  </a14:m>
                  <a:endParaRPr lang="sk-SK" sz="2400" b="1">
                    <a:solidFill>
                      <a:srgbClr val="002060"/>
                    </a:solidFill>
                  </a:endParaRPr>
                </a:p>
              </p:txBody>
            </p:sp>
          </mc:Choice>
          <mc:Fallback xmlns="">
            <p:sp>
              <p:nvSpPr>
                <p:cNvPr id="118" name="TextovéPole 117"/>
                <p:cNvSpPr txBox="1">
                  <a:spLocks noRot="1" noChangeAspect="1" noMove="1" noResize="1" noEditPoints="1" noAdjustHandles="1" noChangeArrowheads="1" noChangeShapeType="1" noTextEdit="1"/>
                </p:cNvSpPr>
                <p:nvPr/>
              </p:nvSpPr>
              <p:spPr>
                <a:xfrm>
                  <a:off x="2750531" y="3770177"/>
                  <a:ext cx="253274" cy="369332"/>
                </a:xfrm>
                <a:prstGeom prst="rect">
                  <a:avLst/>
                </a:prstGeom>
                <a:blipFill>
                  <a:blip r:embed="rId12"/>
                  <a:stretch>
                    <a:fillRect l="-16667" r="-19048" b="-1639"/>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27" name="TextovéPole 126"/>
                <p:cNvSpPr txBox="1"/>
                <p:nvPr/>
              </p:nvSpPr>
              <p:spPr>
                <a:xfrm>
                  <a:off x="3572786" y="6036020"/>
                  <a:ext cx="25327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sk-SK" sz="2400" b="1" i="1" smtClean="0">
                                <a:solidFill>
                                  <a:srgbClr val="002060"/>
                                </a:solidFill>
                                <a:latin typeface="Cambria Math" panose="02040503050406030204" pitchFamily="18" charset="0"/>
                              </a:rPr>
                            </m:ctrlPr>
                          </m:accPr>
                          <m:e>
                            <m:r>
                              <a:rPr lang="cs-CZ" sz="2400" b="1" i="1" smtClean="0">
                                <a:solidFill>
                                  <a:srgbClr val="002060"/>
                                </a:solidFill>
                                <a:latin typeface="Cambria Math" panose="02040503050406030204" pitchFamily="18" charset="0"/>
                              </a:rPr>
                              <m:t>𝒗</m:t>
                            </m:r>
                          </m:e>
                        </m:acc>
                      </m:oMath>
                    </m:oMathPara>
                  </a14:m>
                  <a:endParaRPr lang="sk-SK" sz="2400" b="1">
                    <a:solidFill>
                      <a:srgbClr val="002060"/>
                    </a:solidFill>
                  </a:endParaRPr>
                </a:p>
              </p:txBody>
            </p:sp>
          </mc:Choice>
          <mc:Fallback xmlns="">
            <p:sp>
              <p:nvSpPr>
                <p:cNvPr id="127" name="TextovéPole 126"/>
                <p:cNvSpPr txBox="1">
                  <a:spLocks noRot="1" noChangeAspect="1" noMove="1" noResize="1" noEditPoints="1" noAdjustHandles="1" noChangeArrowheads="1" noChangeShapeType="1" noTextEdit="1"/>
                </p:cNvSpPr>
                <p:nvPr/>
              </p:nvSpPr>
              <p:spPr>
                <a:xfrm>
                  <a:off x="3572786" y="6036020"/>
                  <a:ext cx="253274" cy="369332"/>
                </a:xfrm>
                <a:prstGeom prst="rect">
                  <a:avLst/>
                </a:prstGeom>
                <a:blipFill>
                  <a:blip r:embed="rId13"/>
                  <a:stretch>
                    <a:fillRect l="-16667" r="-19048" b="-1639"/>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29" name="TextovéPole 128"/>
                <p:cNvSpPr txBox="1"/>
                <p:nvPr/>
              </p:nvSpPr>
              <p:spPr>
                <a:xfrm>
                  <a:off x="6333817" y="3437409"/>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129" name="TextovéPole 128"/>
                <p:cNvSpPr txBox="1">
                  <a:spLocks noRot="1" noChangeAspect="1" noMove="1" noResize="1" noEditPoints="1" noAdjustHandles="1" noChangeArrowheads="1" noChangeShapeType="1" noTextEdit="1"/>
                </p:cNvSpPr>
                <p:nvPr/>
              </p:nvSpPr>
              <p:spPr>
                <a:xfrm>
                  <a:off x="6333817" y="3437409"/>
                  <a:ext cx="392159" cy="307777"/>
                </a:xfrm>
                <a:prstGeom prst="rect">
                  <a:avLst/>
                </a:prstGeom>
                <a:blipFill>
                  <a:blip r:embed="rId14"/>
                  <a:stretch>
                    <a:fillRect l="-17188" b="-18000"/>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36" name="TextovéPole 135"/>
                <p:cNvSpPr txBox="1"/>
                <p:nvPr/>
              </p:nvSpPr>
              <p:spPr>
                <a:xfrm>
                  <a:off x="7194546" y="5206520"/>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136" name="TextovéPole 135"/>
                <p:cNvSpPr txBox="1">
                  <a:spLocks noRot="1" noChangeAspect="1" noMove="1" noResize="1" noEditPoints="1" noAdjustHandles="1" noChangeArrowheads="1" noChangeShapeType="1" noTextEdit="1"/>
                </p:cNvSpPr>
                <p:nvPr/>
              </p:nvSpPr>
              <p:spPr>
                <a:xfrm>
                  <a:off x="7194546" y="5206520"/>
                  <a:ext cx="392159" cy="307777"/>
                </a:xfrm>
                <a:prstGeom prst="rect">
                  <a:avLst/>
                </a:prstGeom>
                <a:blipFill>
                  <a:blip r:embed="rId15"/>
                  <a:stretch>
                    <a:fillRect l="-16923" b="-15686"/>
                  </a:stretch>
                </a:blipFill>
              </p:spPr>
              <p:txBody>
                <a:bodyPr/>
                <a:lstStyle/>
                <a:p>
                  <a:r>
                    <a:rPr lang="cs-CZ">
                      <a:noFill/>
                    </a:rPr>
                    <a:t> </a:t>
                  </a:r>
                </a:p>
              </p:txBody>
            </p:sp>
          </mc:Fallback>
        </mc:AlternateContent>
        <p:cxnSp>
          <p:nvCxnSpPr>
            <p:cNvPr id="138" name="Přímá spojnice se šipkou 137"/>
            <p:cNvCxnSpPr/>
            <p:nvPr/>
          </p:nvCxnSpPr>
          <p:spPr>
            <a:xfrm flipH="1">
              <a:off x="6000930" y="3768971"/>
              <a:ext cx="7007" cy="597092"/>
            </a:xfrm>
            <a:prstGeom prst="straightConnector1">
              <a:avLst/>
            </a:prstGeom>
            <a:ln w="38100">
              <a:solidFill>
                <a:srgbClr val="099652"/>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9" name="TextovéPole 138"/>
                <p:cNvSpPr txBox="1"/>
                <p:nvPr/>
              </p:nvSpPr>
              <p:spPr>
                <a:xfrm>
                  <a:off x="6065500" y="4284568"/>
                  <a:ext cx="507575" cy="335285"/>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099652"/>
                              </a:solidFill>
                              <a:latin typeface="Cambria Math" panose="02040503050406030204" pitchFamily="18" charset="0"/>
                            </a:rPr>
                          </m:ctrlPr>
                        </m:sSubPr>
                        <m:e>
                          <m:acc>
                            <m:accPr>
                              <m:chr m:val="⃗"/>
                              <m:ctrlPr>
                                <a:rPr lang="cs-CZ" sz="2000" b="1" i="1" smtClean="0">
                                  <a:solidFill>
                                    <a:srgbClr val="099652"/>
                                  </a:solidFill>
                                  <a:latin typeface="Cambria Math" panose="02040503050406030204" pitchFamily="18" charset="0"/>
                                </a:rPr>
                              </m:ctrlPr>
                            </m:accPr>
                            <m:e>
                              <m:r>
                                <a:rPr lang="cs-CZ" sz="2000" b="1" i="1" smtClean="0">
                                  <a:solidFill>
                                    <a:srgbClr val="099652"/>
                                  </a:solidFill>
                                  <a:latin typeface="Cambria Math" panose="02040503050406030204" pitchFamily="18" charset="0"/>
                                </a:rPr>
                                <m:t>𝒗</m:t>
                              </m:r>
                            </m:e>
                          </m:acc>
                        </m:e>
                        <m:sub>
                          <m:r>
                            <a:rPr lang="cs-CZ" sz="2000" b="1" i="1" smtClean="0">
                              <a:solidFill>
                                <a:srgbClr val="099652"/>
                              </a:solidFill>
                              <a:latin typeface="Cambria Math" panose="02040503050406030204" pitchFamily="18" charset="0"/>
                            </a:rPr>
                            <m:t>𝒗𝒑</m:t>
                          </m:r>
                        </m:sub>
                      </m:sSub>
                    </m:oMath>
                  </a14:m>
                  <a:r>
                    <a:rPr lang="cs-CZ" sz="2000" b="1">
                      <a:solidFill>
                        <a:srgbClr val="099652"/>
                      </a:solidFill>
                    </a:rPr>
                    <a:t>  </a:t>
                  </a:r>
                </a:p>
              </p:txBody>
            </p:sp>
          </mc:Choice>
          <mc:Fallback xmlns="">
            <p:sp>
              <p:nvSpPr>
                <p:cNvPr id="139" name="TextovéPole 138"/>
                <p:cNvSpPr txBox="1">
                  <a:spLocks noRot="1" noChangeAspect="1" noMove="1" noResize="1" noEditPoints="1" noAdjustHandles="1" noChangeArrowheads="1" noChangeShapeType="1" noTextEdit="1"/>
                </p:cNvSpPr>
                <p:nvPr/>
              </p:nvSpPr>
              <p:spPr>
                <a:xfrm>
                  <a:off x="6065500" y="4284568"/>
                  <a:ext cx="507575" cy="335285"/>
                </a:xfrm>
                <a:prstGeom prst="rect">
                  <a:avLst/>
                </a:prstGeom>
                <a:blipFill>
                  <a:blip r:embed="rId16"/>
                  <a:stretch>
                    <a:fillRect l="-13253" b="-21818"/>
                  </a:stretch>
                </a:blipFill>
              </p:spPr>
              <p:txBody>
                <a:bodyPr/>
                <a:lstStyle/>
                <a:p>
                  <a:r>
                    <a:rPr lang="cs-CZ">
                      <a:noFill/>
                    </a:rPr>
                    <a:t> </a:t>
                  </a:r>
                </a:p>
              </p:txBody>
            </p:sp>
          </mc:Fallback>
        </mc:AlternateContent>
        <p:cxnSp>
          <p:nvCxnSpPr>
            <p:cNvPr id="141" name="Přímá spojnice se šipkou 140"/>
            <p:cNvCxnSpPr/>
            <p:nvPr/>
          </p:nvCxnSpPr>
          <p:spPr>
            <a:xfrm flipH="1">
              <a:off x="6874282" y="5533673"/>
              <a:ext cx="70" cy="1324327"/>
            </a:xfrm>
            <a:prstGeom prst="straightConnector1">
              <a:avLst/>
            </a:prstGeom>
            <a:ln w="38100">
              <a:solidFill>
                <a:srgbClr val="099652"/>
              </a:solidFill>
              <a:tailEnd type="triangle"/>
            </a:ln>
          </p:spPr>
          <p:style>
            <a:lnRef idx="1">
              <a:schemeClr val="accent1"/>
            </a:lnRef>
            <a:fillRef idx="0">
              <a:schemeClr val="accent1"/>
            </a:fillRef>
            <a:effectRef idx="0">
              <a:schemeClr val="accent1"/>
            </a:effectRef>
            <a:fontRef idx="minor">
              <a:schemeClr val="tx1"/>
            </a:fontRef>
          </p:style>
        </p:cxnSp>
        <p:cxnSp>
          <p:nvCxnSpPr>
            <p:cNvPr id="142" name="Přímá spojnice se šipkou 141"/>
            <p:cNvCxnSpPr/>
            <p:nvPr/>
          </p:nvCxnSpPr>
          <p:spPr>
            <a:xfrm>
              <a:off x="5995899" y="3787544"/>
              <a:ext cx="4428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3" name="Přímá spojnice se šipkou 142"/>
            <p:cNvCxnSpPr/>
            <p:nvPr/>
          </p:nvCxnSpPr>
          <p:spPr>
            <a:xfrm>
              <a:off x="6858200" y="5540609"/>
              <a:ext cx="4428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6" name="Přímá spojnice se šipkou 145"/>
            <p:cNvCxnSpPr/>
            <p:nvPr/>
          </p:nvCxnSpPr>
          <p:spPr>
            <a:xfrm>
              <a:off x="2444384" y="3771895"/>
              <a:ext cx="452751" cy="559850"/>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7" name="TextovéPole 146"/>
                <p:cNvSpPr txBox="1"/>
                <p:nvPr/>
              </p:nvSpPr>
              <p:spPr>
                <a:xfrm>
                  <a:off x="6973565" y="6447402"/>
                  <a:ext cx="507575" cy="335285"/>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099652"/>
                              </a:solidFill>
                              <a:latin typeface="Cambria Math" panose="02040503050406030204" pitchFamily="18" charset="0"/>
                            </a:rPr>
                          </m:ctrlPr>
                        </m:sSubPr>
                        <m:e>
                          <m:acc>
                            <m:accPr>
                              <m:chr m:val="⃗"/>
                              <m:ctrlPr>
                                <a:rPr lang="cs-CZ" sz="2000" b="1" i="1" smtClean="0">
                                  <a:solidFill>
                                    <a:srgbClr val="099652"/>
                                  </a:solidFill>
                                  <a:latin typeface="Cambria Math" panose="02040503050406030204" pitchFamily="18" charset="0"/>
                                </a:rPr>
                              </m:ctrlPr>
                            </m:accPr>
                            <m:e>
                              <m:r>
                                <a:rPr lang="cs-CZ" sz="2000" b="1" i="1" smtClean="0">
                                  <a:solidFill>
                                    <a:srgbClr val="099652"/>
                                  </a:solidFill>
                                  <a:latin typeface="Cambria Math" panose="02040503050406030204" pitchFamily="18" charset="0"/>
                                </a:rPr>
                                <m:t>𝒗</m:t>
                              </m:r>
                            </m:e>
                          </m:acc>
                        </m:e>
                        <m:sub>
                          <m:r>
                            <a:rPr lang="cs-CZ" sz="2000" b="1" i="1" smtClean="0">
                              <a:solidFill>
                                <a:srgbClr val="099652"/>
                              </a:solidFill>
                              <a:latin typeface="Cambria Math" panose="02040503050406030204" pitchFamily="18" charset="0"/>
                            </a:rPr>
                            <m:t>𝒗𝒑</m:t>
                          </m:r>
                        </m:sub>
                      </m:sSub>
                    </m:oMath>
                  </a14:m>
                  <a:r>
                    <a:rPr lang="cs-CZ" sz="2000" b="1">
                      <a:solidFill>
                        <a:srgbClr val="099652"/>
                      </a:solidFill>
                    </a:rPr>
                    <a:t>  </a:t>
                  </a:r>
                </a:p>
              </p:txBody>
            </p:sp>
          </mc:Choice>
          <mc:Fallback xmlns="">
            <p:sp>
              <p:nvSpPr>
                <p:cNvPr id="147" name="TextovéPole 146"/>
                <p:cNvSpPr txBox="1">
                  <a:spLocks noRot="1" noChangeAspect="1" noMove="1" noResize="1" noEditPoints="1" noAdjustHandles="1" noChangeArrowheads="1" noChangeShapeType="1" noTextEdit="1"/>
                </p:cNvSpPr>
                <p:nvPr/>
              </p:nvSpPr>
              <p:spPr>
                <a:xfrm>
                  <a:off x="6973565" y="6447402"/>
                  <a:ext cx="507575" cy="335285"/>
                </a:xfrm>
                <a:prstGeom prst="rect">
                  <a:avLst/>
                </a:prstGeom>
                <a:blipFill>
                  <a:blip r:embed="rId17"/>
                  <a:stretch>
                    <a:fillRect l="-13253" b="-21818"/>
                  </a:stretch>
                </a:blipFill>
              </p:spPr>
              <p:txBody>
                <a:bodyPr/>
                <a:lstStyle/>
                <a:p>
                  <a:r>
                    <a:rPr lang="cs-CZ">
                      <a:noFill/>
                    </a:rPr>
                    <a:t> </a:t>
                  </a:r>
                </a:p>
              </p:txBody>
            </p:sp>
          </mc:Fallback>
        </mc:AlternateContent>
        <p:cxnSp>
          <p:nvCxnSpPr>
            <p:cNvPr id="148" name="Přímá spojnice se šipkou 147"/>
            <p:cNvCxnSpPr/>
            <p:nvPr/>
          </p:nvCxnSpPr>
          <p:spPr>
            <a:xfrm>
              <a:off x="3331719" y="5530455"/>
              <a:ext cx="344010" cy="1327545"/>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9" name="TextovéPole 148"/>
                <p:cNvSpPr txBox="1"/>
                <p:nvPr/>
              </p:nvSpPr>
              <p:spPr>
                <a:xfrm>
                  <a:off x="8573011" y="3925914"/>
                  <a:ext cx="1504322" cy="56368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cs-CZ" b="0" i="1" smtClean="0">
                            <a:solidFill>
                              <a:srgbClr val="002060"/>
                            </a:solidFill>
                            <a:latin typeface="Cambria Math" panose="02040503050406030204" pitchFamily="18" charset="0"/>
                          </a:rPr>
                          <m:t>𝑣</m:t>
                        </m:r>
                        <m:r>
                          <a:rPr lang="cs-CZ" b="0" i="1" smtClean="0">
                            <a:solidFill>
                              <a:srgbClr val="002060"/>
                            </a:solidFill>
                            <a:latin typeface="Cambria Math" panose="02040503050406030204" pitchFamily="18" charset="0"/>
                          </a:rPr>
                          <m:t>=</m:t>
                        </m:r>
                        <m:rad>
                          <m:radPr>
                            <m:degHide m:val="on"/>
                            <m:ctrlPr>
                              <a:rPr lang="cs-CZ" b="0" i="1" smtClean="0">
                                <a:solidFill>
                                  <a:srgbClr val="002060"/>
                                </a:solidFill>
                                <a:latin typeface="Cambria Math" panose="02040503050406030204" pitchFamily="18" charset="0"/>
                              </a:rPr>
                            </m:ctrlPr>
                          </m:radPr>
                          <m:deg/>
                          <m:e>
                            <m:sSubSup>
                              <m:sSubSupPr>
                                <m:ctrlPr>
                                  <a:rPr lang="cs-CZ" b="0" i="1" smtClean="0">
                                    <a:solidFill>
                                      <a:srgbClr val="002060"/>
                                    </a:solidFill>
                                    <a:latin typeface="Cambria Math" panose="02040503050406030204" pitchFamily="18" charset="0"/>
                                  </a:rPr>
                                </m:ctrlPr>
                              </m:sSubSupPr>
                              <m:e>
                                <m:r>
                                  <a:rPr lang="cs-CZ" b="0" i="1" smtClean="0">
                                    <a:solidFill>
                                      <a:srgbClr val="002060"/>
                                    </a:solidFill>
                                    <a:latin typeface="Cambria Math" panose="02040503050406030204" pitchFamily="18" charset="0"/>
                                  </a:rPr>
                                  <m:t>𝑣</m:t>
                                </m:r>
                              </m:e>
                              <m:sub>
                                <m:r>
                                  <a:rPr lang="cs-CZ" b="0" i="1" smtClean="0">
                                    <a:solidFill>
                                      <a:srgbClr val="002060"/>
                                    </a:solidFill>
                                    <a:latin typeface="Cambria Math" panose="02040503050406030204" pitchFamily="18" charset="0"/>
                                  </a:rPr>
                                  <m:t>0</m:t>
                                </m:r>
                              </m:sub>
                              <m:sup>
                                <m:r>
                                  <a:rPr lang="cs-CZ" b="0" i="1" smtClean="0">
                                    <a:solidFill>
                                      <a:srgbClr val="002060"/>
                                    </a:solidFill>
                                    <a:latin typeface="Cambria Math" panose="02040503050406030204" pitchFamily="18" charset="0"/>
                                  </a:rPr>
                                  <m:t>2</m:t>
                                </m:r>
                              </m:sup>
                            </m:sSubSup>
                            <m:r>
                              <a:rPr lang="cs-CZ" b="0" i="1" smtClean="0">
                                <a:solidFill>
                                  <a:srgbClr val="002060"/>
                                </a:solidFill>
                                <a:latin typeface="Cambria Math" panose="02040503050406030204" pitchFamily="18" charset="0"/>
                              </a:rPr>
                              <m:t>+</m:t>
                            </m:r>
                            <m:sSubSup>
                              <m:sSubSupPr>
                                <m:ctrlPr>
                                  <a:rPr lang="cs-CZ" b="0" i="1" smtClean="0">
                                    <a:solidFill>
                                      <a:srgbClr val="002060"/>
                                    </a:solidFill>
                                    <a:latin typeface="Cambria Math" panose="02040503050406030204" pitchFamily="18" charset="0"/>
                                  </a:rPr>
                                </m:ctrlPr>
                              </m:sSubSupPr>
                              <m:e>
                                <m:r>
                                  <a:rPr lang="cs-CZ" b="0" i="1" smtClean="0">
                                    <a:solidFill>
                                      <a:srgbClr val="002060"/>
                                    </a:solidFill>
                                    <a:latin typeface="Cambria Math" panose="02040503050406030204" pitchFamily="18" charset="0"/>
                                  </a:rPr>
                                  <m:t>𝑣</m:t>
                                </m:r>
                              </m:e>
                              <m:sub>
                                <m:r>
                                  <a:rPr lang="cs-CZ" b="0" i="1" smtClean="0">
                                    <a:solidFill>
                                      <a:srgbClr val="002060"/>
                                    </a:solidFill>
                                    <a:latin typeface="Cambria Math" panose="02040503050406030204" pitchFamily="18" charset="0"/>
                                  </a:rPr>
                                  <m:t>𝑣𝑝</m:t>
                                </m:r>
                              </m:sub>
                              <m:sup>
                                <m:r>
                                  <a:rPr lang="cs-CZ" b="0" i="1" smtClean="0">
                                    <a:solidFill>
                                      <a:srgbClr val="002060"/>
                                    </a:solidFill>
                                    <a:latin typeface="Cambria Math" panose="02040503050406030204" pitchFamily="18" charset="0"/>
                                  </a:rPr>
                                  <m:t>2</m:t>
                                </m:r>
                              </m:sup>
                            </m:sSubSup>
                          </m:e>
                        </m:rad>
                      </m:oMath>
                    </m:oMathPara>
                  </a14:m>
                  <a:endParaRPr lang="cs-CZ">
                    <a:solidFill>
                      <a:srgbClr val="002060"/>
                    </a:solidFill>
                  </a:endParaRPr>
                </a:p>
              </p:txBody>
            </p:sp>
          </mc:Choice>
          <mc:Fallback xmlns="">
            <p:sp>
              <p:nvSpPr>
                <p:cNvPr id="149" name="TextovéPole 148"/>
                <p:cNvSpPr txBox="1">
                  <a:spLocks noRot="1" noChangeAspect="1" noMove="1" noResize="1" noEditPoints="1" noAdjustHandles="1" noChangeArrowheads="1" noChangeShapeType="1" noTextEdit="1"/>
                </p:cNvSpPr>
                <p:nvPr/>
              </p:nvSpPr>
              <p:spPr>
                <a:xfrm>
                  <a:off x="8573011" y="3925914"/>
                  <a:ext cx="1504322" cy="563680"/>
                </a:xfrm>
                <a:prstGeom prst="rect">
                  <a:avLst/>
                </a:prstGeom>
                <a:blipFill>
                  <a:blip r:embed="rId18"/>
                  <a:stretch>
                    <a:fillRect b="-1087"/>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50" name="TextovéPole 149"/>
                <p:cNvSpPr txBox="1"/>
                <p:nvPr/>
              </p:nvSpPr>
              <p:spPr>
                <a:xfrm>
                  <a:off x="8593800" y="3564178"/>
                  <a:ext cx="1362745" cy="3018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cs-CZ" b="1" i="1" smtClean="0">
                                <a:solidFill>
                                  <a:srgbClr val="002060"/>
                                </a:solidFill>
                                <a:latin typeface="Cambria Math" panose="02040503050406030204" pitchFamily="18" charset="0"/>
                              </a:rPr>
                            </m:ctrlPr>
                          </m:accPr>
                          <m:e>
                            <m:r>
                              <a:rPr lang="cs-CZ" b="1" i="1" smtClean="0">
                                <a:solidFill>
                                  <a:srgbClr val="002060"/>
                                </a:solidFill>
                                <a:latin typeface="Cambria Math" panose="02040503050406030204" pitchFamily="18" charset="0"/>
                              </a:rPr>
                              <m:t>𝒗</m:t>
                            </m:r>
                          </m:e>
                        </m:acc>
                        <m:r>
                          <a:rPr lang="cs-CZ" b="1" i="1" smtClean="0">
                            <a:solidFill>
                              <a:srgbClr val="002060"/>
                            </a:solidFill>
                            <a:latin typeface="Cambria Math" panose="02040503050406030204" pitchFamily="18" charset="0"/>
                          </a:rPr>
                          <m:t>=</m:t>
                        </m:r>
                        <m:sSub>
                          <m:sSubPr>
                            <m:ctrlPr>
                              <a:rPr lang="cs-CZ" b="1" i="1">
                                <a:solidFill>
                                  <a:srgbClr val="002060"/>
                                </a:solidFill>
                                <a:latin typeface="Cambria Math" panose="02040503050406030204" pitchFamily="18" charset="0"/>
                              </a:rPr>
                            </m:ctrlPr>
                          </m:sSubPr>
                          <m:e>
                            <m:acc>
                              <m:accPr>
                                <m:chr m:val="⃗"/>
                                <m:ctrlPr>
                                  <a:rPr lang="cs-CZ" b="1" i="1">
                                    <a:solidFill>
                                      <a:srgbClr val="002060"/>
                                    </a:solidFill>
                                    <a:latin typeface="Cambria Math" panose="02040503050406030204" pitchFamily="18" charset="0"/>
                                  </a:rPr>
                                </m:ctrlPr>
                              </m:accPr>
                              <m:e>
                                <m:r>
                                  <a:rPr lang="cs-CZ" b="1" i="1">
                                    <a:solidFill>
                                      <a:srgbClr val="002060"/>
                                    </a:solidFill>
                                    <a:latin typeface="Cambria Math" panose="02040503050406030204" pitchFamily="18" charset="0"/>
                                  </a:rPr>
                                  <m:t>𝒗</m:t>
                                </m:r>
                              </m:e>
                            </m:acc>
                          </m:e>
                          <m:sub>
                            <m:r>
                              <a:rPr lang="cs-CZ" b="1" i="1">
                                <a:solidFill>
                                  <a:srgbClr val="002060"/>
                                </a:solidFill>
                                <a:latin typeface="Cambria Math" panose="02040503050406030204" pitchFamily="18" charset="0"/>
                              </a:rPr>
                              <m:t>𝟎</m:t>
                            </m:r>
                          </m:sub>
                        </m:sSub>
                        <m:r>
                          <a:rPr lang="cs-CZ" b="1" i="1" smtClean="0">
                            <a:solidFill>
                              <a:srgbClr val="002060"/>
                            </a:solidFill>
                            <a:latin typeface="Cambria Math" panose="02040503050406030204" pitchFamily="18" charset="0"/>
                          </a:rPr>
                          <m:t>+</m:t>
                        </m:r>
                        <m:sSub>
                          <m:sSubPr>
                            <m:ctrlPr>
                              <a:rPr lang="cs-CZ" b="1" i="1">
                                <a:solidFill>
                                  <a:srgbClr val="002060"/>
                                </a:solidFill>
                                <a:latin typeface="Cambria Math" panose="02040503050406030204" pitchFamily="18" charset="0"/>
                              </a:rPr>
                            </m:ctrlPr>
                          </m:sSubPr>
                          <m:e>
                            <m:acc>
                              <m:accPr>
                                <m:chr m:val="⃗"/>
                                <m:ctrlPr>
                                  <a:rPr lang="cs-CZ" b="1" i="1">
                                    <a:solidFill>
                                      <a:srgbClr val="002060"/>
                                    </a:solidFill>
                                    <a:latin typeface="Cambria Math" panose="02040503050406030204" pitchFamily="18" charset="0"/>
                                  </a:rPr>
                                </m:ctrlPr>
                              </m:accPr>
                              <m:e>
                                <m:r>
                                  <a:rPr lang="cs-CZ" b="1" i="1">
                                    <a:solidFill>
                                      <a:srgbClr val="002060"/>
                                    </a:solidFill>
                                    <a:latin typeface="Cambria Math" panose="02040503050406030204" pitchFamily="18" charset="0"/>
                                  </a:rPr>
                                  <m:t>𝒗</m:t>
                                </m:r>
                              </m:e>
                            </m:acc>
                          </m:e>
                          <m:sub>
                            <m:r>
                              <a:rPr lang="cs-CZ" b="1" i="1">
                                <a:solidFill>
                                  <a:srgbClr val="002060"/>
                                </a:solidFill>
                                <a:latin typeface="Cambria Math" panose="02040503050406030204" pitchFamily="18" charset="0"/>
                              </a:rPr>
                              <m:t>𝒗𝒑</m:t>
                            </m:r>
                          </m:sub>
                        </m:sSub>
                      </m:oMath>
                    </m:oMathPara>
                  </a14:m>
                  <a:endParaRPr lang="cs-CZ" b="1">
                    <a:solidFill>
                      <a:srgbClr val="002060"/>
                    </a:solidFill>
                  </a:endParaRPr>
                </a:p>
              </p:txBody>
            </p:sp>
          </mc:Choice>
          <mc:Fallback xmlns="">
            <p:sp>
              <p:nvSpPr>
                <p:cNvPr id="150" name="TextovéPole 149"/>
                <p:cNvSpPr txBox="1">
                  <a:spLocks noRot="1" noChangeAspect="1" noMove="1" noResize="1" noEditPoints="1" noAdjustHandles="1" noChangeArrowheads="1" noChangeShapeType="1" noTextEdit="1"/>
                </p:cNvSpPr>
                <p:nvPr/>
              </p:nvSpPr>
              <p:spPr>
                <a:xfrm>
                  <a:off x="8593800" y="3564178"/>
                  <a:ext cx="1362745" cy="301878"/>
                </a:xfrm>
                <a:prstGeom prst="rect">
                  <a:avLst/>
                </a:prstGeom>
                <a:blipFill>
                  <a:blip r:embed="rId19"/>
                  <a:stretch>
                    <a:fillRect l="-2242" r="-2242" b="-22449"/>
                  </a:stretch>
                </a:blipFill>
              </p:spPr>
              <p:txBody>
                <a:bodyPr/>
                <a:lstStyle/>
                <a:p>
                  <a:r>
                    <a:rPr lang="cs-CZ">
                      <a:noFill/>
                    </a:rPr>
                    <a:t> </a:t>
                  </a:r>
                </a:p>
              </p:txBody>
            </p:sp>
          </mc:Fallback>
        </mc:AlternateContent>
        <p:cxnSp>
          <p:nvCxnSpPr>
            <p:cNvPr id="151" name="Přímá spojnice 150"/>
            <p:cNvCxnSpPr/>
            <p:nvPr/>
          </p:nvCxnSpPr>
          <p:spPr>
            <a:xfrm flipV="1">
              <a:off x="844741" y="6348189"/>
              <a:ext cx="2425184" cy="10505"/>
            </a:xfrm>
            <a:prstGeom prst="line">
              <a:avLst/>
            </a:prstGeom>
            <a:ln w="25400" cap="sq">
              <a:solidFill>
                <a:srgbClr val="00B0F0"/>
              </a:solidFill>
              <a:prstDash val="lgDash"/>
              <a:headEnd type="diamond" w="lg" len="lg"/>
              <a:tailEnd type="diamond" w="lg" len="lg"/>
            </a:ln>
          </p:spPr>
          <p:style>
            <a:lnRef idx="1">
              <a:schemeClr val="accent1"/>
            </a:lnRef>
            <a:fillRef idx="0">
              <a:schemeClr val="accent1"/>
            </a:fillRef>
            <a:effectRef idx="0">
              <a:schemeClr val="accent1"/>
            </a:effectRef>
            <a:fontRef idx="minor">
              <a:schemeClr val="tx1"/>
            </a:fontRef>
          </p:style>
        </p:cxnSp>
        <p:cxnSp>
          <p:nvCxnSpPr>
            <p:cNvPr id="156" name="Přímá spojnice 155"/>
            <p:cNvCxnSpPr/>
            <p:nvPr/>
          </p:nvCxnSpPr>
          <p:spPr>
            <a:xfrm flipV="1">
              <a:off x="4417506" y="6346329"/>
              <a:ext cx="2425184" cy="10505"/>
            </a:xfrm>
            <a:prstGeom prst="line">
              <a:avLst/>
            </a:prstGeom>
            <a:ln w="25400" cap="sq">
              <a:solidFill>
                <a:srgbClr val="00B0F0"/>
              </a:solidFill>
              <a:prstDash val="lgDash"/>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166" name="TextovéPole 165"/>
            <p:cNvSpPr txBox="1"/>
            <p:nvPr/>
          </p:nvSpPr>
          <p:spPr>
            <a:xfrm>
              <a:off x="5215734" y="6413355"/>
              <a:ext cx="525465" cy="369332"/>
            </a:xfrm>
            <a:prstGeom prst="rect">
              <a:avLst/>
            </a:prstGeom>
            <a:noFill/>
            <a:ln>
              <a:noFill/>
            </a:ln>
          </p:spPr>
          <p:txBody>
            <a:bodyPr wrap="none" lIns="0" tIns="0" rIns="0" bIns="0" rtlCol="0">
              <a:spAutoFit/>
            </a:bodyPr>
            <a:lstStyle/>
            <a:p>
              <a:r>
                <a:rPr lang="sk-SK" sz="2400" b="1" err="1">
                  <a:solidFill>
                    <a:srgbClr val="00B0F0"/>
                  </a:solidFill>
                </a:rPr>
                <a:t>d</a:t>
              </a:r>
              <a:r>
                <a:rPr lang="sk-SK" sz="2400" b="1" baseline="-25000" err="1">
                  <a:solidFill>
                    <a:srgbClr val="00B0F0"/>
                  </a:solidFill>
                </a:rPr>
                <a:t>max</a:t>
              </a:r>
              <a:endParaRPr lang="sk-SK" sz="2400" b="1" baseline="-25000">
                <a:solidFill>
                  <a:srgbClr val="00B0F0"/>
                </a:solidFill>
              </a:endParaRPr>
            </a:p>
          </p:txBody>
        </p:sp>
        <p:sp>
          <p:nvSpPr>
            <p:cNvPr id="170" name="TextovéPole 169"/>
            <p:cNvSpPr txBox="1"/>
            <p:nvPr/>
          </p:nvSpPr>
          <p:spPr>
            <a:xfrm>
              <a:off x="1625334" y="6383785"/>
              <a:ext cx="525465" cy="369332"/>
            </a:xfrm>
            <a:prstGeom prst="rect">
              <a:avLst/>
            </a:prstGeom>
            <a:noFill/>
            <a:ln>
              <a:noFill/>
            </a:ln>
          </p:spPr>
          <p:txBody>
            <a:bodyPr wrap="none" lIns="0" tIns="0" rIns="0" bIns="0" rtlCol="0">
              <a:spAutoFit/>
            </a:bodyPr>
            <a:lstStyle/>
            <a:p>
              <a:r>
                <a:rPr lang="sk-SK" sz="2400" b="1" err="1">
                  <a:solidFill>
                    <a:srgbClr val="00B0F0"/>
                  </a:solidFill>
                </a:rPr>
                <a:t>d</a:t>
              </a:r>
              <a:r>
                <a:rPr lang="sk-SK" sz="2400" b="1" baseline="-25000" err="1">
                  <a:solidFill>
                    <a:srgbClr val="00B0F0"/>
                  </a:solidFill>
                </a:rPr>
                <a:t>max</a:t>
              </a:r>
              <a:endParaRPr lang="sk-SK" sz="2400" b="1" baseline="-25000">
                <a:solidFill>
                  <a:srgbClr val="00B0F0"/>
                </a:solidFill>
              </a:endParaRPr>
            </a:p>
          </p:txBody>
        </p:sp>
        <mc:AlternateContent xmlns:mc="http://schemas.openxmlformats.org/markup-compatibility/2006" xmlns:a14="http://schemas.microsoft.com/office/drawing/2010/main">
          <mc:Choice Requires="a14">
            <p:sp>
              <p:nvSpPr>
                <p:cNvPr id="171" name="TextovéPole 170"/>
                <p:cNvSpPr txBox="1"/>
                <p:nvPr/>
              </p:nvSpPr>
              <p:spPr>
                <a:xfrm>
                  <a:off x="9891953" y="4618933"/>
                  <a:ext cx="1702068" cy="909352"/>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cs-CZ" sz="2000" b="0" i="1" smtClean="0">
                                <a:solidFill>
                                  <a:srgbClr val="00B0F0"/>
                                </a:solidFill>
                                <a:latin typeface="Cambria Math" panose="02040503050406030204" pitchFamily="18" charset="0"/>
                              </a:rPr>
                            </m:ctrlPr>
                          </m:sSubPr>
                          <m:e>
                            <m:r>
                              <a:rPr lang="cs-CZ" sz="2000" b="0" i="1" smtClean="0">
                                <a:solidFill>
                                  <a:srgbClr val="00B0F0"/>
                                </a:solidFill>
                                <a:latin typeface="Cambria Math" panose="02040503050406030204" pitchFamily="18" charset="0"/>
                              </a:rPr>
                              <m:t>𝑑</m:t>
                            </m:r>
                          </m:e>
                          <m:sub>
                            <m:r>
                              <a:rPr lang="cs-CZ" sz="2000" b="0" i="1" smtClean="0">
                                <a:solidFill>
                                  <a:srgbClr val="00B0F0"/>
                                </a:solidFill>
                                <a:latin typeface="Cambria Math" panose="02040503050406030204" pitchFamily="18" charset="0"/>
                              </a:rPr>
                              <m:t>𝑚𝑎𝑥</m:t>
                            </m:r>
                          </m:sub>
                        </m:sSub>
                        <m:r>
                          <a:rPr lang="cs-CZ" sz="2000" b="0" i="1" smtClean="0">
                            <a:solidFill>
                              <a:srgbClr val="00B0F0"/>
                            </a:solidFill>
                            <a:latin typeface="Cambria Math" panose="02040503050406030204" pitchFamily="18" charset="0"/>
                          </a:rPr>
                          <m:t>=</m:t>
                        </m:r>
                        <m:sSub>
                          <m:sSubPr>
                            <m:ctrlPr>
                              <a:rPr lang="cs-CZ" sz="2000" b="0" i="1" smtClean="0">
                                <a:solidFill>
                                  <a:srgbClr val="00B0F0"/>
                                </a:solidFill>
                                <a:latin typeface="Cambria Math" panose="02040503050406030204" pitchFamily="18" charset="0"/>
                              </a:rPr>
                            </m:ctrlPr>
                          </m:sSubPr>
                          <m:e>
                            <m:r>
                              <a:rPr lang="cs-CZ" sz="2000" b="0" i="1" smtClean="0">
                                <a:solidFill>
                                  <a:srgbClr val="00B0F0"/>
                                </a:solidFill>
                                <a:latin typeface="Cambria Math" panose="02040503050406030204" pitchFamily="18" charset="0"/>
                              </a:rPr>
                              <m:t>𝑣</m:t>
                            </m:r>
                          </m:e>
                          <m:sub>
                            <m:r>
                              <a:rPr lang="cs-CZ" sz="2000" b="0" i="1" smtClean="0">
                                <a:solidFill>
                                  <a:srgbClr val="00B0F0"/>
                                </a:solidFill>
                                <a:latin typeface="Cambria Math" panose="02040503050406030204" pitchFamily="18" charset="0"/>
                              </a:rPr>
                              <m:t>0</m:t>
                            </m:r>
                          </m:sub>
                        </m:sSub>
                        <m:rad>
                          <m:radPr>
                            <m:degHide m:val="on"/>
                            <m:ctrlPr>
                              <a:rPr lang="cs-CZ" sz="2000" b="0" i="1" smtClean="0">
                                <a:solidFill>
                                  <a:srgbClr val="00B0F0"/>
                                </a:solidFill>
                                <a:latin typeface="Cambria Math" panose="02040503050406030204" pitchFamily="18" charset="0"/>
                              </a:rPr>
                            </m:ctrlPr>
                          </m:radPr>
                          <m:deg/>
                          <m:e>
                            <m:f>
                              <m:fPr>
                                <m:ctrlPr>
                                  <a:rPr lang="cs-CZ" sz="2000" b="0" i="1" smtClean="0">
                                    <a:solidFill>
                                      <a:srgbClr val="00B0F0"/>
                                    </a:solidFill>
                                    <a:latin typeface="Cambria Math" panose="02040503050406030204" pitchFamily="18" charset="0"/>
                                  </a:rPr>
                                </m:ctrlPr>
                              </m:fPr>
                              <m:num>
                                <m:r>
                                  <a:rPr lang="cs-CZ" sz="2000" b="0" i="1" smtClean="0">
                                    <a:solidFill>
                                      <a:srgbClr val="00B0F0"/>
                                    </a:solidFill>
                                    <a:latin typeface="Cambria Math" panose="02040503050406030204" pitchFamily="18" charset="0"/>
                                  </a:rPr>
                                  <m:t>2</m:t>
                                </m:r>
                                <m:r>
                                  <a:rPr lang="cs-CZ" sz="2000" b="0" i="1" smtClean="0">
                                    <a:solidFill>
                                      <a:srgbClr val="00B0F0"/>
                                    </a:solidFill>
                                    <a:latin typeface="Cambria Math" panose="02040503050406030204" pitchFamily="18" charset="0"/>
                                  </a:rPr>
                                  <m:t>h</m:t>
                                </m:r>
                              </m:num>
                              <m:den>
                                <m:r>
                                  <a:rPr lang="cs-CZ" sz="2000" b="0" i="1" smtClean="0">
                                    <a:solidFill>
                                      <a:srgbClr val="00B0F0"/>
                                    </a:solidFill>
                                    <a:latin typeface="Cambria Math" panose="02040503050406030204" pitchFamily="18" charset="0"/>
                                  </a:rPr>
                                  <m:t>𝑔</m:t>
                                </m:r>
                              </m:den>
                            </m:f>
                          </m:e>
                        </m:rad>
                      </m:oMath>
                    </m:oMathPara>
                  </a14:m>
                  <a:endParaRPr lang="sk-SK" sz="2000">
                    <a:solidFill>
                      <a:srgbClr val="00B0F0"/>
                    </a:solidFill>
                  </a:endParaRPr>
                </a:p>
              </p:txBody>
            </p:sp>
          </mc:Choice>
          <mc:Fallback xmlns="">
            <p:sp>
              <p:nvSpPr>
                <p:cNvPr id="171" name="TextovéPole 170"/>
                <p:cNvSpPr txBox="1">
                  <a:spLocks noRot="1" noChangeAspect="1" noMove="1" noResize="1" noEditPoints="1" noAdjustHandles="1" noChangeArrowheads="1" noChangeShapeType="1" noTextEdit="1"/>
                </p:cNvSpPr>
                <p:nvPr/>
              </p:nvSpPr>
              <p:spPr>
                <a:xfrm>
                  <a:off x="9891953" y="4618933"/>
                  <a:ext cx="1702068" cy="909352"/>
                </a:xfrm>
                <a:prstGeom prst="rect">
                  <a:avLst/>
                </a:prstGeom>
                <a:blipFill>
                  <a:blip r:embed="rId20"/>
                  <a:stretch>
                    <a:fillRect/>
                  </a:stretch>
                </a:blipFill>
                <a:ln>
                  <a:noFill/>
                </a:ln>
              </p:spPr>
              <p:txBody>
                <a:bodyPr/>
                <a:lstStyle/>
                <a:p>
                  <a:r>
                    <a:rPr lang="cs-CZ">
                      <a:noFill/>
                    </a:rPr>
                    <a:t> </a:t>
                  </a:r>
                </a:p>
              </p:txBody>
            </p:sp>
          </mc:Fallback>
        </mc:AlternateContent>
      </p:grpSp>
    </p:spTree>
    <p:extLst>
      <p:ext uri="{BB962C8B-B14F-4D97-AF65-F5344CB8AC3E}">
        <p14:creationId xmlns:p14="http://schemas.microsoft.com/office/powerpoint/2010/main" val="14938383"/>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7586133" cy="1325563"/>
          </a:xfrm>
        </p:spPr>
        <p:txBody>
          <a:bodyPr>
            <a:normAutofit/>
          </a:bodyPr>
          <a:lstStyle/>
          <a:p>
            <a:r>
              <a:rPr lang="cs-CZ" b="1"/>
              <a:t>Hody a vrhy – fyzikální základ</a:t>
            </a:r>
            <a:endParaRPr lang="en-GB"/>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14" y="-100584"/>
            <a:ext cx="2342693" cy="1152144"/>
          </a:xfrm>
          <a:prstGeom prst="rect">
            <a:avLst/>
          </a:prstGeom>
        </p:spPr>
      </p:pic>
      <p:sp>
        <p:nvSpPr>
          <p:cNvPr id="61" name="TextovéPole 60">
            <a:extLst>
              <a:ext uri="{FF2B5EF4-FFF2-40B4-BE49-F238E27FC236}">
                <a16:creationId xmlns:a16="http://schemas.microsoft.com/office/drawing/2014/main" id="{CA8C5A5D-6055-DDC6-20E9-F4FF65DD471D}"/>
              </a:ext>
            </a:extLst>
          </p:cNvPr>
          <p:cNvSpPr txBox="1"/>
          <p:nvPr/>
        </p:nvSpPr>
        <p:spPr>
          <a:xfrm>
            <a:off x="7712401" y="782658"/>
            <a:ext cx="2240897"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sk-SK"/>
              <a:t>VRH ŠIKMÝ</a:t>
            </a:r>
            <a:endParaRPr lang="cs-CZ"/>
          </a:p>
        </p:txBody>
      </p:sp>
      <p:grpSp>
        <p:nvGrpSpPr>
          <p:cNvPr id="4" name="Skupina 3"/>
          <p:cNvGrpSpPr/>
          <p:nvPr/>
        </p:nvGrpSpPr>
        <p:grpSpPr>
          <a:xfrm>
            <a:off x="247066" y="1441787"/>
            <a:ext cx="12290204" cy="6717392"/>
            <a:chOff x="247066" y="1441787"/>
            <a:chExt cx="12290204" cy="6717392"/>
          </a:xfrm>
        </p:grpSpPr>
        <p:cxnSp>
          <p:nvCxnSpPr>
            <p:cNvPr id="7" name="Přímá spojnice 6"/>
            <p:cNvCxnSpPr/>
            <p:nvPr/>
          </p:nvCxnSpPr>
          <p:spPr>
            <a:xfrm flipV="1">
              <a:off x="247066" y="5733278"/>
              <a:ext cx="7789511" cy="5845"/>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Přímá spojnice 7"/>
            <p:cNvCxnSpPr/>
            <p:nvPr/>
          </p:nvCxnSpPr>
          <p:spPr>
            <a:xfrm flipV="1">
              <a:off x="8720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 name="Přímá spojnice 8"/>
            <p:cNvCxnSpPr/>
            <p:nvPr/>
          </p:nvCxnSpPr>
          <p:spPr>
            <a:xfrm flipV="1">
              <a:off x="11514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 name="Přímá spojnice 9"/>
            <p:cNvCxnSpPr/>
            <p:nvPr/>
          </p:nvCxnSpPr>
          <p:spPr>
            <a:xfrm flipV="1">
              <a:off x="17737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 name="Přímá spojnice 10"/>
            <p:cNvCxnSpPr/>
            <p:nvPr/>
          </p:nvCxnSpPr>
          <p:spPr>
            <a:xfrm flipV="1">
              <a:off x="20404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 name="Přímá spojnice 11"/>
            <p:cNvCxnSpPr/>
            <p:nvPr/>
          </p:nvCxnSpPr>
          <p:spPr>
            <a:xfrm flipV="1">
              <a:off x="2319867"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Přímá spojnice 14"/>
            <p:cNvCxnSpPr/>
            <p:nvPr/>
          </p:nvCxnSpPr>
          <p:spPr>
            <a:xfrm flipV="1">
              <a:off x="1462617" y="583353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9" name="Přímá spojnice 18"/>
            <p:cNvCxnSpPr/>
            <p:nvPr/>
          </p:nvCxnSpPr>
          <p:spPr>
            <a:xfrm flipV="1">
              <a:off x="3978823" y="583353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1" name="Přímá spojnice 20"/>
            <p:cNvCxnSpPr/>
            <p:nvPr/>
          </p:nvCxnSpPr>
          <p:spPr>
            <a:xfrm flipV="1">
              <a:off x="4496389" y="583353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 name="Přímá spojnice 21"/>
            <p:cNvCxnSpPr/>
            <p:nvPr/>
          </p:nvCxnSpPr>
          <p:spPr>
            <a:xfrm flipV="1">
              <a:off x="4827058" y="583353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3" name="Přímá spojnice 22"/>
            <p:cNvCxnSpPr/>
            <p:nvPr/>
          </p:nvCxnSpPr>
          <p:spPr>
            <a:xfrm flipV="1">
              <a:off x="5093758" y="583353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 name="Přímá spojnice 23"/>
            <p:cNvCxnSpPr/>
            <p:nvPr/>
          </p:nvCxnSpPr>
          <p:spPr>
            <a:xfrm flipV="1">
              <a:off x="3703108"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Přímá spojnice 24"/>
            <p:cNvCxnSpPr/>
            <p:nvPr/>
          </p:nvCxnSpPr>
          <p:spPr>
            <a:xfrm flipV="1">
              <a:off x="5401522"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6" name="Přímá spojnice 25"/>
            <p:cNvCxnSpPr/>
            <p:nvPr/>
          </p:nvCxnSpPr>
          <p:spPr>
            <a:xfrm flipV="1">
              <a:off x="5680922"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7" name="Přímá spojnice 26"/>
            <p:cNvCxnSpPr/>
            <p:nvPr/>
          </p:nvCxnSpPr>
          <p:spPr>
            <a:xfrm flipV="1">
              <a:off x="6303222" y="583353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2" name="Přímá spojnice 31"/>
            <p:cNvCxnSpPr/>
            <p:nvPr/>
          </p:nvCxnSpPr>
          <p:spPr>
            <a:xfrm flipV="1">
              <a:off x="5992072" y="583353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2" name="Přímá spojnice 41"/>
            <p:cNvCxnSpPr/>
            <p:nvPr/>
          </p:nvCxnSpPr>
          <p:spPr>
            <a:xfrm flipV="1">
              <a:off x="4203111" y="583353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 name="TextovéPole 65"/>
                <p:cNvSpPr txBox="1"/>
                <p:nvPr/>
              </p:nvSpPr>
              <p:spPr>
                <a:xfrm>
                  <a:off x="8012173" y="3222278"/>
                  <a:ext cx="21159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sk-SK" sz="2000" b="1" i="1" smtClean="0">
                                <a:solidFill>
                                  <a:srgbClr val="002060"/>
                                </a:solidFill>
                                <a:latin typeface="Cambria Math" panose="02040503050406030204" pitchFamily="18" charset="0"/>
                              </a:rPr>
                            </m:ctrlPr>
                          </m:accPr>
                          <m:e>
                            <m:r>
                              <a:rPr lang="cs-CZ" sz="2000" b="1" i="1" smtClean="0">
                                <a:solidFill>
                                  <a:srgbClr val="002060"/>
                                </a:solidFill>
                                <a:latin typeface="Cambria Math" panose="02040503050406030204" pitchFamily="18" charset="0"/>
                              </a:rPr>
                              <m:t>𝒗</m:t>
                            </m:r>
                          </m:e>
                        </m:acc>
                      </m:oMath>
                    </m:oMathPara>
                  </a14:m>
                  <a:endParaRPr lang="sk-SK" sz="2000" b="1">
                    <a:solidFill>
                      <a:srgbClr val="002060"/>
                    </a:solidFill>
                  </a:endParaRPr>
                </a:p>
              </p:txBody>
            </p:sp>
          </mc:Choice>
          <mc:Fallback xmlns="">
            <p:sp>
              <p:nvSpPr>
                <p:cNvPr id="66" name="TextovéPole 65"/>
                <p:cNvSpPr txBox="1">
                  <a:spLocks noRot="1" noChangeAspect="1" noMove="1" noResize="1" noEditPoints="1" noAdjustHandles="1" noChangeArrowheads="1" noChangeShapeType="1" noTextEdit="1"/>
                </p:cNvSpPr>
                <p:nvPr/>
              </p:nvSpPr>
              <p:spPr>
                <a:xfrm>
                  <a:off x="8012173" y="3222278"/>
                  <a:ext cx="211596" cy="307777"/>
                </a:xfrm>
                <a:prstGeom prst="rect">
                  <a:avLst/>
                </a:prstGeom>
                <a:blipFill>
                  <a:blip r:embed="rId5"/>
                  <a:stretch>
                    <a:fillRect l="-17143" r="-17143"/>
                  </a:stretch>
                </a:blipFill>
              </p:spPr>
              <p:txBody>
                <a:bodyPr/>
                <a:lstStyle/>
                <a:p>
                  <a:r>
                    <a:rPr lang="cs-CZ">
                      <a:noFill/>
                    </a:rPr>
                    <a:t> </a:t>
                  </a:r>
                </a:p>
              </p:txBody>
            </p:sp>
          </mc:Fallback>
        </mc:AlternateContent>
        <p:sp>
          <p:nvSpPr>
            <p:cNvPr id="67" name="TextovéPole 66"/>
            <p:cNvSpPr txBox="1"/>
            <p:nvPr/>
          </p:nvSpPr>
          <p:spPr>
            <a:xfrm>
              <a:off x="8492286" y="3179457"/>
              <a:ext cx="2799335" cy="400110"/>
            </a:xfrm>
            <a:prstGeom prst="rect">
              <a:avLst/>
            </a:prstGeom>
            <a:noFill/>
          </p:spPr>
          <p:txBody>
            <a:bodyPr wrap="square" rtlCol="0">
              <a:spAutoFit/>
            </a:bodyPr>
            <a:lstStyle/>
            <a:p>
              <a:r>
                <a:rPr lang="cs-CZ" sz="2000"/>
                <a:t>vektor okamžité rychlosti</a:t>
              </a:r>
            </a:p>
          </p:txBody>
        </p:sp>
        <mc:AlternateContent xmlns:mc="http://schemas.openxmlformats.org/markup-compatibility/2006" xmlns:a14="http://schemas.microsoft.com/office/drawing/2010/main">
          <mc:Choice Requires="a14">
            <p:sp>
              <p:nvSpPr>
                <p:cNvPr id="71" name="TextovéPole 70"/>
                <p:cNvSpPr txBox="1"/>
                <p:nvPr/>
              </p:nvSpPr>
              <p:spPr>
                <a:xfrm>
                  <a:off x="8036577" y="1534120"/>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71" name="TextovéPole 70"/>
                <p:cNvSpPr txBox="1">
                  <a:spLocks noRot="1" noChangeAspect="1" noMove="1" noResize="1" noEditPoints="1" noAdjustHandles="1" noChangeArrowheads="1" noChangeShapeType="1" noTextEdit="1"/>
                </p:cNvSpPr>
                <p:nvPr/>
              </p:nvSpPr>
              <p:spPr>
                <a:xfrm>
                  <a:off x="8036577" y="1534120"/>
                  <a:ext cx="392159" cy="307777"/>
                </a:xfrm>
                <a:prstGeom prst="rect">
                  <a:avLst/>
                </a:prstGeom>
                <a:blipFill>
                  <a:blip r:embed="rId6"/>
                  <a:stretch>
                    <a:fillRect l="-16923" b="-18000"/>
                  </a:stretch>
                </a:blipFill>
              </p:spPr>
              <p:txBody>
                <a:bodyPr/>
                <a:lstStyle/>
                <a:p>
                  <a:r>
                    <a:rPr lang="cs-CZ">
                      <a:noFill/>
                    </a:rPr>
                    <a:t> </a:t>
                  </a:r>
                </a:p>
              </p:txBody>
            </p:sp>
          </mc:Fallback>
        </mc:AlternateContent>
        <p:sp>
          <p:nvSpPr>
            <p:cNvPr id="74" name="TextovéPole 73"/>
            <p:cNvSpPr txBox="1"/>
            <p:nvPr/>
          </p:nvSpPr>
          <p:spPr>
            <a:xfrm>
              <a:off x="8492287" y="1441787"/>
              <a:ext cx="3001722" cy="1015663"/>
            </a:xfrm>
            <a:prstGeom prst="rect">
              <a:avLst/>
            </a:prstGeom>
            <a:noFill/>
          </p:spPr>
          <p:txBody>
            <a:bodyPr wrap="square" rtlCol="0">
              <a:spAutoFit/>
            </a:bodyPr>
            <a:lstStyle/>
            <a:p>
              <a:r>
                <a:rPr lang="cs-CZ" sz="2000"/>
                <a:t>vektor počáteční rychlosti (rychlosti rovnoměrného přímočarého pohybu)</a:t>
              </a:r>
            </a:p>
          </p:txBody>
        </p:sp>
        <mc:AlternateContent xmlns:mc="http://schemas.openxmlformats.org/markup-compatibility/2006" xmlns:a14="http://schemas.microsoft.com/office/drawing/2010/main">
          <mc:Choice Requires="a14">
            <p:sp>
              <p:nvSpPr>
                <p:cNvPr id="79" name="TextovéPole 78"/>
                <p:cNvSpPr txBox="1"/>
                <p:nvPr/>
              </p:nvSpPr>
              <p:spPr>
                <a:xfrm>
                  <a:off x="8036577" y="2474384"/>
                  <a:ext cx="507575" cy="335285"/>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099652"/>
                              </a:solidFill>
                              <a:latin typeface="Cambria Math" panose="02040503050406030204" pitchFamily="18" charset="0"/>
                            </a:rPr>
                          </m:ctrlPr>
                        </m:sSubPr>
                        <m:e>
                          <m:acc>
                            <m:accPr>
                              <m:chr m:val="⃗"/>
                              <m:ctrlPr>
                                <a:rPr lang="cs-CZ" sz="2000" b="1" i="1" smtClean="0">
                                  <a:solidFill>
                                    <a:srgbClr val="099652"/>
                                  </a:solidFill>
                                  <a:latin typeface="Cambria Math" panose="02040503050406030204" pitchFamily="18" charset="0"/>
                                </a:rPr>
                              </m:ctrlPr>
                            </m:accPr>
                            <m:e>
                              <m:r>
                                <a:rPr lang="cs-CZ" sz="2000" b="1" i="1" smtClean="0">
                                  <a:solidFill>
                                    <a:srgbClr val="099652"/>
                                  </a:solidFill>
                                  <a:latin typeface="Cambria Math" panose="02040503050406030204" pitchFamily="18" charset="0"/>
                                </a:rPr>
                                <m:t>𝒗</m:t>
                              </m:r>
                            </m:e>
                          </m:acc>
                        </m:e>
                        <m:sub>
                          <m:r>
                            <a:rPr lang="cs-CZ" sz="2000" b="1" i="1" smtClean="0">
                              <a:solidFill>
                                <a:srgbClr val="099652"/>
                              </a:solidFill>
                              <a:latin typeface="Cambria Math" panose="02040503050406030204" pitchFamily="18" charset="0"/>
                            </a:rPr>
                            <m:t>𝒗𝒑</m:t>
                          </m:r>
                        </m:sub>
                      </m:sSub>
                    </m:oMath>
                  </a14:m>
                  <a:r>
                    <a:rPr lang="cs-CZ" sz="2000" b="1">
                      <a:solidFill>
                        <a:srgbClr val="099652"/>
                      </a:solidFill>
                    </a:rPr>
                    <a:t>  </a:t>
                  </a:r>
                </a:p>
              </p:txBody>
            </p:sp>
          </mc:Choice>
          <mc:Fallback xmlns="">
            <p:sp>
              <p:nvSpPr>
                <p:cNvPr id="79" name="TextovéPole 78"/>
                <p:cNvSpPr txBox="1">
                  <a:spLocks noRot="1" noChangeAspect="1" noMove="1" noResize="1" noEditPoints="1" noAdjustHandles="1" noChangeArrowheads="1" noChangeShapeType="1" noTextEdit="1"/>
                </p:cNvSpPr>
                <p:nvPr/>
              </p:nvSpPr>
              <p:spPr>
                <a:xfrm>
                  <a:off x="8036577" y="2474384"/>
                  <a:ext cx="507575" cy="335285"/>
                </a:xfrm>
                <a:prstGeom prst="rect">
                  <a:avLst/>
                </a:prstGeom>
                <a:blipFill>
                  <a:blip r:embed="rId7"/>
                  <a:stretch>
                    <a:fillRect l="-13095" b="-21818"/>
                  </a:stretch>
                </a:blipFill>
              </p:spPr>
              <p:txBody>
                <a:bodyPr/>
                <a:lstStyle/>
                <a:p>
                  <a:r>
                    <a:rPr lang="cs-CZ">
                      <a:noFill/>
                    </a:rPr>
                    <a:t> </a:t>
                  </a:r>
                </a:p>
              </p:txBody>
            </p:sp>
          </mc:Fallback>
        </mc:AlternateContent>
        <p:sp>
          <p:nvSpPr>
            <p:cNvPr id="80" name="TextovéPole 79"/>
            <p:cNvSpPr txBox="1"/>
            <p:nvPr/>
          </p:nvSpPr>
          <p:spPr>
            <a:xfrm>
              <a:off x="8496250" y="2416670"/>
              <a:ext cx="2799335" cy="707886"/>
            </a:xfrm>
            <a:prstGeom prst="rect">
              <a:avLst/>
            </a:prstGeom>
            <a:noFill/>
          </p:spPr>
          <p:txBody>
            <a:bodyPr wrap="square" rtlCol="0">
              <a:spAutoFit/>
            </a:bodyPr>
            <a:lstStyle/>
            <a:p>
              <a:r>
                <a:rPr lang="cs-CZ" sz="2000"/>
                <a:t>vektor rychlosti volného pádu</a:t>
              </a:r>
            </a:p>
          </p:txBody>
        </p:sp>
        <mc:AlternateContent xmlns:mc="http://schemas.openxmlformats.org/markup-compatibility/2006" xmlns:a14="http://schemas.microsoft.com/office/drawing/2010/main">
          <mc:Choice Requires="a14">
            <p:sp>
              <p:nvSpPr>
                <p:cNvPr id="3" name="TextovéPole 2"/>
                <p:cNvSpPr txBox="1"/>
                <p:nvPr/>
              </p:nvSpPr>
              <p:spPr>
                <a:xfrm>
                  <a:off x="9325172" y="2770613"/>
                  <a:ext cx="915828" cy="2984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cs-CZ" i="1" smtClean="0">
                                <a:solidFill>
                                  <a:srgbClr val="099652"/>
                                </a:solidFill>
                                <a:latin typeface="Cambria Math" panose="02040503050406030204" pitchFamily="18" charset="0"/>
                              </a:rPr>
                            </m:ctrlPr>
                          </m:sSubPr>
                          <m:e>
                            <m:r>
                              <a:rPr lang="cs-CZ" b="0" i="1" smtClean="0">
                                <a:solidFill>
                                  <a:srgbClr val="099652"/>
                                </a:solidFill>
                                <a:latin typeface="Cambria Math" panose="02040503050406030204" pitchFamily="18" charset="0"/>
                              </a:rPr>
                              <m:t>𝑣</m:t>
                            </m:r>
                          </m:e>
                          <m:sub>
                            <m:r>
                              <a:rPr lang="cs-CZ" b="0" i="1" smtClean="0">
                                <a:solidFill>
                                  <a:srgbClr val="099652"/>
                                </a:solidFill>
                                <a:latin typeface="Cambria Math" panose="02040503050406030204" pitchFamily="18" charset="0"/>
                              </a:rPr>
                              <m:t>𝑣𝑝</m:t>
                            </m:r>
                          </m:sub>
                        </m:sSub>
                        <m:r>
                          <a:rPr lang="cs-CZ" b="0" i="1" smtClean="0">
                            <a:solidFill>
                              <a:srgbClr val="099652"/>
                            </a:solidFill>
                            <a:latin typeface="Cambria Math" panose="02040503050406030204" pitchFamily="18" charset="0"/>
                          </a:rPr>
                          <m:t>=</m:t>
                        </m:r>
                        <m:r>
                          <a:rPr lang="cs-CZ" b="0" i="1" smtClean="0">
                            <a:solidFill>
                              <a:srgbClr val="099652"/>
                            </a:solidFill>
                            <a:latin typeface="Cambria Math" panose="02040503050406030204" pitchFamily="18" charset="0"/>
                          </a:rPr>
                          <m:t>𝑔𝑡</m:t>
                        </m:r>
                      </m:oMath>
                    </m:oMathPara>
                  </a14:m>
                  <a:endParaRPr lang="cs-CZ">
                    <a:solidFill>
                      <a:srgbClr val="099652"/>
                    </a:solidFill>
                  </a:endParaRPr>
                </a:p>
              </p:txBody>
            </p:sp>
          </mc:Choice>
          <mc:Fallback xmlns="">
            <p:sp>
              <p:nvSpPr>
                <p:cNvPr id="3" name="TextovéPole 2"/>
                <p:cNvSpPr txBox="1">
                  <a:spLocks noRot="1" noChangeAspect="1" noMove="1" noResize="1" noEditPoints="1" noAdjustHandles="1" noChangeArrowheads="1" noChangeShapeType="1" noTextEdit="1"/>
                </p:cNvSpPr>
                <p:nvPr/>
              </p:nvSpPr>
              <p:spPr>
                <a:xfrm>
                  <a:off x="9325172" y="2770613"/>
                  <a:ext cx="915828" cy="298415"/>
                </a:xfrm>
                <a:prstGeom prst="rect">
                  <a:avLst/>
                </a:prstGeom>
                <a:blipFill>
                  <a:blip r:embed="rId8"/>
                  <a:stretch>
                    <a:fillRect l="-3333" r="-6667" b="-24490"/>
                  </a:stretch>
                </a:blipFill>
              </p:spPr>
              <p:txBody>
                <a:bodyPr/>
                <a:lstStyle/>
                <a:p>
                  <a:r>
                    <a:rPr lang="cs-CZ">
                      <a:noFill/>
                    </a:rPr>
                    <a:t> </a:t>
                  </a:r>
                </a:p>
              </p:txBody>
            </p:sp>
          </mc:Fallback>
        </mc:AlternateContent>
        <p:cxnSp>
          <p:nvCxnSpPr>
            <p:cNvPr id="152" name="Přímá spojnice 151"/>
            <p:cNvCxnSpPr/>
            <p:nvPr/>
          </p:nvCxnSpPr>
          <p:spPr>
            <a:xfrm flipV="1">
              <a:off x="2569123" y="583222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3" name="Přímá spojnice 152"/>
            <p:cNvCxnSpPr/>
            <p:nvPr/>
          </p:nvCxnSpPr>
          <p:spPr>
            <a:xfrm flipV="1">
              <a:off x="2848523" y="583222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4" name="Přímá spojnice 153"/>
            <p:cNvCxnSpPr/>
            <p:nvPr/>
          </p:nvCxnSpPr>
          <p:spPr>
            <a:xfrm flipV="1">
              <a:off x="3470823" y="583222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5" name="Přímá spojnice 154"/>
            <p:cNvCxnSpPr/>
            <p:nvPr/>
          </p:nvCxnSpPr>
          <p:spPr>
            <a:xfrm flipV="1">
              <a:off x="3159673" y="583222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67" name="TextovéPole 166"/>
            <p:cNvSpPr txBox="1"/>
            <p:nvPr/>
          </p:nvSpPr>
          <p:spPr>
            <a:xfrm>
              <a:off x="9181570" y="4250777"/>
              <a:ext cx="525465" cy="369332"/>
            </a:xfrm>
            <a:prstGeom prst="rect">
              <a:avLst/>
            </a:prstGeom>
            <a:noFill/>
            <a:ln>
              <a:noFill/>
            </a:ln>
          </p:spPr>
          <p:txBody>
            <a:bodyPr wrap="none" lIns="0" tIns="0" rIns="0" bIns="0" rtlCol="0">
              <a:spAutoFit/>
            </a:bodyPr>
            <a:lstStyle/>
            <a:p>
              <a:r>
                <a:rPr lang="sk-SK" sz="2400" b="1" err="1">
                  <a:solidFill>
                    <a:srgbClr val="00B0F0"/>
                  </a:solidFill>
                </a:rPr>
                <a:t>d</a:t>
              </a:r>
              <a:r>
                <a:rPr lang="sk-SK" sz="2400" b="1" baseline="-25000" err="1">
                  <a:solidFill>
                    <a:srgbClr val="00B0F0"/>
                  </a:solidFill>
                </a:rPr>
                <a:t>max</a:t>
              </a:r>
              <a:endParaRPr lang="sk-SK" sz="2400" b="1" baseline="-25000">
                <a:solidFill>
                  <a:srgbClr val="00B0F0"/>
                </a:solidFill>
              </a:endParaRPr>
            </a:p>
          </p:txBody>
        </p:sp>
        <p:sp>
          <p:nvSpPr>
            <p:cNvPr id="168" name="TextovéPole 167"/>
            <p:cNvSpPr txBox="1"/>
            <p:nvPr/>
          </p:nvSpPr>
          <p:spPr>
            <a:xfrm>
              <a:off x="9727671" y="4252307"/>
              <a:ext cx="1447800" cy="400110"/>
            </a:xfrm>
            <a:prstGeom prst="rect">
              <a:avLst/>
            </a:prstGeom>
            <a:noFill/>
          </p:spPr>
          <p:txBody>
            <a:bodyPr wrap="square" rtlCol="0">
              <a:spAutoFit/>
            </a:bodyPr>
            <a:lstStyle/>
            <a:p>
              <a:r>
                <a:rPr lang="cs-CZ" sz="2000"/>
                <a:t>délka vrhu</a:t>
              </a:r>
            </a:p>
          </p:txBody>
        </p:sp>
        <p:cxnSp>
          <p:nvCxnSpPr>
            <p:cNvPr id="113" name="Přímá spojnice 112"/>
            <p:cNvCxnSpPr/>
            <p:nvPr/>
          </p:nvCxnSpPr>
          <p:spPr>
            <a:xfrm flipV="1">
              <a:off x="6602087" y="5832220"/>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5" name="Přímá spojnice 114"/>
            <p:cNvCxnSpPr/>
            <p:nvPr/>
          </p:nvCxnSpPr>
          <p:spPr>
            <a:xfrm flipV="1">
              <a:off x="6913237" y="5832219"/>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0" name="TextovéPole 149"/>
                <p:cNvSpPr txBox="1"/>
                <p:nvPr/>
              </p:nvSpPr>
              <p:spPr>
                <a:xfrm>
                  <a:off x="8593800" y="3564178"/>
                  <a:ext cx="1362745" cy="3018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cs-CZ" b="1" i="1" smtClean="0">
                                <a:solidFill>
                                  <a:srgbClr val="002060"/>
                                </a:solidFill>
                                <a:latin typeface="Cambria Math" panose="02040503050406030204" pitchFamily="18" charset="0"/>
                              </a:rPr>
                            </m:ctrlPr>
                          </m:accPr>
                          <m:e>
                            <m:r>
                              <a:rPr lang="cs-CZ" b="1" i="1" smtClean="0">
                                <a:solidFill>
                                  <a:srgbClr val="002060"/>
                                </a:solidFill>
                                <a:latin typeface="Cambria Math" panose="02040503050406030204" pitchFamily="18" charset="0"/>
                              </a:rPr>
                              <m:t>𝒗</m:t>
                            </m:r>
                          </m:e>
                        </m:acc>
                        <m:r>
                          <a:rPr lang="cs-CZ" b="1" i="1" smtClean="0">
                            <a:solidFill>
                              <a:srgbClr val="002060"/>
                            </a:solidFill>
                            <a:latin typeface="Cambria Math" panose="02040503050406030204" pitchFamily="18" charset="0"/>
                          </a:rPr>
                          <m:t>=</m:t>
                        </m:r>
                        <m:sSub>
                          <m:sSubPr>
                            <m:ctrlPr>
                              <a:rPr lang="cs-CZ" b="1" i="1">
                                <a:solidFill>
                                  <a:srgbClr val="002060"/>
                                </a:solidFill>
                                <a:latin typeface="Cambria Math" panose="02040503050406030204" pitchFamily="18" charset="0"/>
                              </a:rPr>
                            </m:ctrlPr>
                          </m:sSubPr>
                          <m:e>
                            <m:acc>
                              <m:accPr>
                                <m:chr m:val="⃗"/>
                                <m:ctrlPr>
                                  <a:rPr lang="cs-CZ" b="1" i="1">
                                    <a:solidFill>
                                      <a:srgbClr val="002060"/>
                                    </a:solidFill>
                                    <a:latin typeface="Cambria Math" panose="02040503050406030204" pitchFamily="18" charset="0"/>
                                  </a:rPr>
                                </m:ctrlPr>
                              </m:accPr>
                              <m:e>
                                <m:r>
                                  <a:rPr lang="cs-CZ" b="1" i="1">
                                    <a:solidFill>
                                      <a:srgbClr val="002060"/>
                                    </a:solidFill>
                                    <a:latin typeface="Cambria Math" panose="02040503050406030204" pitchFamily="18" charset="0"/>
                                  </a:rPr>
                                  <m:t>𝒗</m:t>
                                </m:r>
                              </m:e>
                            </m:acc>
                          </m:e>
                          <m:sub>
                            <m:r>
                              <a:rPr lang="cs-CZ" b="1" i="1">
                                <a:solidFill>
                                  <a:srgbClr val="002060"/>
                                </a:solidFill>
                                <a:latin typeface="Cambria Math" panose="02040503050406030204" pitchFamily="18" charset="0"/>
                              </a:rPr>
                              <m:t>𝟎</m:t>
                            </m:r>
                          </m:sub>
                        </m:sSub>
                        <m:r>
                          <a:rPr lang="cs-CZ" b="1" i="1" smtClean="0">
                            <a:solidFill>
                              <a:srgbClr val="002060"/>
                            </a:solidFill>
                            <a:latin typeface="Cambria Math" panose="02040503050406030204" pitchFamily="18" charset="0"/>
                          </a:rPr>
                          <m:t>+</m:t>
                        </m:r>
                        <m:sSub>
                          <m:sSubPr>
                            <m:ctrlPr>
                              <a:rPr lang="cs-CZ" b="1" i="1">
                                <a:solidFill>
                                  <a:srgbClr val="002060"/>
                                </a:solidFill>
                                <a:latin typeface="Cambria Math" panose="02040503050406030204" pitchFamily="18" charset="0"/>
                              </a:rPr>
                            </m:ctrlPr>
                          </m:sSubPr>
                          <m:e>
                            <m:acc>
                              <m:accPr>
                                <m:chr m:val="⃗"/>
                                <m:ctrlPr>
                                  <a:rPr lang="cs-CZ" b="1" i="1">
                                    <a:solidFill>
                                      <a:srgbClr val="002060"/>
                                    </a:solidFill>
                                    <a:latin typeface="Cambria Math" panose="02040503050406030204" pitchFamily="18" charset="0"/>
                                  </a:rPr>
                                </m:ctrlPr>
                              </m:accPr>
                              <m:e>
                                <m:r>
                                  <a:rPr lang="cs-CZ" b="1" i="1">
                                    <a:solidFill>
                                      <a:srgbClr val="002060"/>
                                    </a:solidFill>
                                    <a:latin typeface="Cambria Math" panose="02040503050406030204" pitchFamily="18" charset="0"/>
                                  </a:rPr>
                                  <m:t>𝒗</m:t>
                                </m:r>
                              </m:e>
                            </m:acc>
                          </m:e>
                          <m:sub>
                            <m:r>
                              <a:rPr lang="cs-CZ" b="1" i="1">
                                <a:solidFill>
                                  <a:srgbClr val="002060"/>
                                </a:solidFill>
                                <a:latin typeface="Cambria Math" panose="02040503050406030204" pitchFamily="18" charset="0"/>
                              </a:rPr>
                              <m:t>𝒗𝒑</m:t>
                            </m:r>
                          </m:sub>
                        </m:sSub>
                      </m:oMath>
                    </m:oMathPara>
                  </a14:m>
                  <a:endParaRPr lang="cs-CZ" b="1">
                    <a:solidFill>
                      <a:srgbClr val="002060"/>
                    </a:solidFill>
                  </a:endParaRPr>
                </a:p>
              </p:txBody>
            </p:sp>
          </mc:Choice>
          <mc:Fallback xmlns="">
            <p:sp>
              <p:nvSpPr>
                <p:cNvPr id="150" name="TextovéPole 149"/>
                <p:cNvSpPr txBox="1">
                  <a:spLocks noRot="1" noChangeAspect="1" noMove="1" noResize="1" noEditPoints="1" noAdjustHandles="1" noChangeArrowheads="1" noChangeShapeType="1" noTextEdit="1"/>
                </p:cNvSpPr>
                <p:nvPr/>
              </p:nvSpPr>
              <p:spPr>
                <a:xfrm>
                  <a:off x="8593800" y="3564178"/>
                  <a:ext cx="1362745" cy="301878"/>
                </a:xfrm>
                <a:prstGeom prst="rect">
                  <a:avLst/>
                </a:prstGeom>
                <a:blipFill>
                  <a:blip r:embed="rId9"/>
                  <a:stretch>
                    <a:fillRect l="-2242" r="-2242" b="-22449"/>
                  </a:stretch>
                </a:blipFill>
              </p:spPr>
              <p:txBody>
                <a:bodyPr/>
                <a:lstStyle/>
                <a:p>
                  <a:r>
                    <a:rPr lang="cs-CZ">
                      <a:noFill/>
                    </a:rPr>
                    <a:t> </a:t>
                  </a:r>
                </a:p>
              </p:txBody>
            </p:sp>
          </mc:Fallback>
        </mc:AlternateContent>
        <p:cxnSp>
          <p:nvCxnSpPr>
            <p:cNvPr id="151" name="Přímá spojnice 150"/>
            <p:cNvCxnSpPr/>
            <p:nvPr/>
          </p:nvCxnSpPr>
          <p:spPr>
            <a:xfrm>
              <a:off x="475666" y="6318982"/>
              <a:ext cx="3267767" cy="27347"/>
            </a:xfrm>
            <a:prstGeom prst="line">
              <a:avLst/>
            </a:prstGeom>
            <a:ln w="25400" cap="sq">
              <a:solidFill>
                <a:srgbClr val="00B0F0"/>
              </a:solidFill>
              <a:prstDash val="lgDash"/>
              <a:headEnd type="diamond" w="lg" len="lg"/>
              <a:tailEnd type="diamond" w="lg" len="lg"/>
            </a:ln>
          </p:spPr>
          <p:style>
            <a:lnRef idx="1">
              <a:schemeClr val="accent1"/>
            </a:lnRef>
            <a:fillRef idx="0">
              <a:schemeClr val="accent1"/>
            </a:fillRef>
            <a:effectRef idx="0">
              <a:schemeClr val="accent1"/>
            </a:effectRef>
            <a:fontRef idx="minor">
              <a:schemeClr val="tx1"/>
            </a:fontRef>
          </p:style>
        </p:cxnSp>
        <p:cxnSp>
          <p:nvCxnSpPr>
            <p:cNvPr id="156" name="Přímá spojnice 155"/>
            <p:cNvCxnSpPr/>
            <p:nvPr/>
          </p:nvCxnSpPr>
          <p:spPr>
            <a:xfrm flipV="1">
              <a:off x="4443014" y="6358694"/>
              <a:ext cx="3266630" cy="25549"/>
            </a:xfrm>
            <a:prstGeom prst="line">
              <a:avLst/>
            </a:prstGeom>
            <a:ln w="25400" cap="sq">
              <a:solidFill>
                <a:srgbClr val="00B0F0"/>
              </a:solidFill>
              <a:prstDash val="lgDash"/>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166" name="TextovéPole 165"/>
            <p:cNvSpPr txBox="1"/>
            <p:nvPr/>
          </p:nvSpPr>
          <p:spPr>
            <a:xfrm>
              <a:off x="5215734" y="6413355"/>
              <a:ext cx="525465" cy="369332"/>
            </a:xfrm>
            <a:prstGeom prst="rect">
              <a:avLst/>
            </a:prstGeom>
            <a:noFill/>
            <a:ln>
              <a:noFill/>
            </a:ln>
          </p:spPr>
          <p:txBody>
            <a:bodyPr wrap="none" lIns="0" tIns="0" rIns="0" bIns="0" rtlCol="0">
              <a:spAutoFit/>
            </a:bodyPr>
            <a:lstStyle/>
            <a:p>
              <a:r>
                <a:rPr lang="sk-SK" sz="2400" b="1" err="1">
                  <a:solidFill>
                    <a:srgbClr val="00B0F0"/>
                  </a:solidFill>
                </a:rPr>
                <a:t>d</a:t>
              </a:r>
              <a:r>
                <a:rPr lang="sk-SK" sz="2400" b="1" baseline="-25000" err="1">
                  <a:solidFill>
                    <a:srgbClr val="00B0F0"/>
                  </a:solidFill>
                </a:rPr>
                <a:t>max</a:t>
              </a:r>
              <a:endParaRPr lang="sk-SK" sz="2400" b="1" baseline="-25000">
                <a:solidFill>
                  <a:srgbClr val="00B0F0"/>
                </a:solidFill>
              </a:endParaRPr>
            </a:p>
          </p:txBody>
        </p:sp>
        <p:sp>
          <p:nvSpPr>
            <p:cNvPr id="170" name="TextovéPole 169"/>
            <p:cNvSpPr txBox="1"/>
            <p:nvPr/>
          </p:nvSpPr>
          <p:spPr>
            <a:xfrm>
              <a:off x="1625334" y="6383785"/>
              <a:ext cx="525465" cy="369332"/>
            </a:xfrm>
            <a:prstGeom prst="rect">
              <a:avLst/>
            </a:prstGeom>
            <a:noFill/>
            <a:ln>
              <a:noFill/>
            </a:ln>
          </p:spPr>
          <p:txBody>
            <a:bodyPr wrap="none" lIns="0" tIns="0" rIns="0" bIns="0" rtlCol="0">
              <a:spAutoFit/>
            </a:bodyPr>
            <a:lstStyle/>
            <a:p>
              <a:r>
                <a:rPr lang="sk-SK" sz="2400" b="1" err="1">
                  <a:solidFill>
                    <a:srgbClr val="00B0F0"/>
                  </a:solidFill>
                </a:rPr>
                <a:t>d</a:t>
              </a:r>
              <a:r>
                <a:rPr lang="sk-SK" sz="2400" b="1" baseline="-25000" err="1">
                  <a:solidFill>
                    <a:srgbClr val="00B0F0"/>
                  </a:solidFill>
                </a:rPr>
                <a:t>max</a:t>
              </a:r>
              <a:endParaRPr lang="sk-SK" sz="2400" b="1" baseline="-25000">
                <a:solidFill>
                  <a:srgbClr val="00B0F0"/>
                </a:solidFill>
              </a:endParaRPr>
            </a:p>
          </p:txBody>
        </p:sp>
        <p:sp>
          <p:nvSpPr>
            <p:cNvPr id="82" name="Ovál 81"/>
            <p:cNvSpPr/>
            <p:nvPr/>
          </p:nvSpPr>
          <p:spPr>
            <a:xfrm>
              <a:off x="247066" y="5339293"/>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p:cxnSp>
          <p:nvCxnSpPr>
            <p:cNvPr id="83" name="Přímá spojnice se šipkou 82"/>
            <p:cNvCxnSpPr/>
            <p:nvPr/>
          </p:nvCxnSpPr>
          <p:spPr>
            <a:xfrm flipV="1">
              <a:off x="475666" y="4904214"/>
              <a:ext cx="420747" cy="611059"/>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84" name="Oblouk 83"/>
            <p:cNvSpPr/>
            <p:nvPr/>
          </p:nvSpPr>
          <p:spPr>
            <a:xfrm rot="19022504">
              <a:off x="278551" y="4538921"/>
              <a:ext cx="3679392" cy="3614814"/>
            </a:xfrm>
            <a:prstGeom prst="arc">
              <a:avLst>
                <a:gd name="adj1" fmla="val 15031837"/>
                <a:gd name="adj2" fmla="val 1295696"/>
              </a:avLst>
            </a:prstGeom>
            <a:ln w="28575">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
          <p:nvSpPr>
            <p:cNvPr id="88" name="Ovál 87"/>
            <p:cNvSpPr/>
            <p:nvPr/>
          </p:nvSpPr>
          <p:spPr>
            <a:xfrm>
              <a:off x="4196007" y="5344737"/>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p:sp>
          <p:nvSpPr>
            <p:cNvPr id="95" name="Oblouk 94"/>
            <p:cNvSpPr/>
            <p:nvPr/>
          </p:nvSpPr>
          <p:spPr>
            <a:xfrm rot="19022504">
              <a:off x="4227492" y="4544365"/>
              <a:ext cx="3679392" cy="3614814"/>
            </a:xfrm>
            <a:prstGeom prst="arc">
              <a:avLst>
                <a:gd name="adj1" fmla="val 15031837"/>
                <a:gd name="adj2" fmla="val 1295696"/>
              </a:avLst>
            </a:prstGeom>
            <a:ln w="28575">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cxnSp>
          <p:nvCxnSpPr>
            <p:cNvPr id="92" name="Přímá spojnice se šipkou 91"/>
            <p:cNvCxnSpPr/>
            <p:nvPr/>
          </p:nvCxnSpPr>
          <p:spPr>
            <a:xfrm flipV="1">
              <a:off x="4424607" y="4927946"/>
              <a:ext cx="420747" cy="61105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3" name="TextovéPole 102"/>
                <p:cNvSpPr txBox="1"/>
                <p:nvPr/>
              </p:nvSpPr>
              <p:spPr>
                <a:xfrm>
                  <a:off x="328394" y="4921211"/>
                  <a:ext cx="25327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sk-SK" sz="2400" b="1" i="1" smtClean="0">
                                <a:solidFill>
                                  <a:srgbClr val="002060"/>
                                </a:solidFill>
                                <a:latin typeface="Cambria Math" panose="02040503050406030204" pitchFamily="18" charset="0"/>
                              </a:rPr>
                            </m:ctrlPr>
                          </m:accPr>
                          <m:e>
                            <m:r>
                              <a:rPr lang="cs-CZ" sz="2400" b="1" i="1" smtClean="0">
                                <a:solidFill>
                                  <a:srgbClr val="002060"/>
                                </a:solidFill>
                                <a:latin typeface="Cambria Math" panose="02040503050406030204" pitchFamily="18" charset="0"/>
                              </a:rPr>
                              <m:t>𝒗</m:t>
                            </m:r>
                          </m:e>
                        </m:acc>
                      </m:oMath>
                    </m:oMathPara>
                  </a14:m>
                  <a:endParaRPr lang="sk-SK" sz="2400" b="1">
                    <a:solidFill>
                      <a:srgbClr val="002060"/>
                    </a:solidFill>
                  </a:endParaRPr>
                </a:p>
              </p:txBody>
            </p:sp>
          </mc:Choice>
          <mc:Fallback xmlns="">
            <p:sp>
              <p:nvSpPr>
                <p:cNvPr id="103" name="TextovéPole 102"/>
                <p:cNvSpPr txBox="1">
                  <a:spLocks noRot="1" noChangeAspect="1" noMove="1" noResize="1" noEditPoints="1" noAdjustHandles="1" noChangeArrowheads="1" noChangeShapeType="1" noTextEdit="1"/>
                </p:cNvSpPr>
                <p:nvPr/>
              </p:nvSpPr>
              <p:spPr>
                <a:xfrm>
                  <a:off x="328394" y="4921211"/>
                  <a:ext cx="253274" cy="369332"/>
                </a:xfrm>
                <a:prstGeom prst="rect">
                  <a:avLst/>
                </a:prstGeom>
                <a:blipFill>
                  <a:blip r:embed="rId10"/>
                  <a:stretch>
                    <a:fillRect l="-19512" r="-19512" b="-1639"/>
                  </a:stretch>
                </a:blipFill>
              </p:spPr>
              <p:txBody>
                <a:bodyPr/>
                <a:lstStyle/>
                <a:p>
                  <a:r>
                    <a:rPr lang="cs-CZ">
                      <a:noFill/>
                    </a:rPr>
                    <a:t> </a:t>
                  </a:r>
                </a:p>
              </p:txBody>
            </p:sp>
          </mc:Fallback>
        </mc:AlternateContent>
        <p:cxnSp>
          <p:nvCxnSpPr>
            <p:cNvPr id="140" name="Přímá spojnice 139"/>
            <p:cNvCxnSpPr/>
            <p:nvPr/>
          </p:nvCxnSpPr>
          <p:spPr>
            <a:xfrm>
              <a:off x="704266" y="4509705"/>
              <a:ext cx="6941712" cy="0"/>
            </a:xfrm>
            <a:prstGeom prst="line">
              <a:avLst/>
            </a:prstGeom>
            <a:ln w="28575">
              <a:solidFill>
                <a:srgbClr val="00B0F0">
                  <a:alpha val="50196"/>
                </a:srgbClr>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4" name="TextovéPole 103"/>
                <p:cNvSpPr txBox="1"/>
                <p:nvPr/>
              </p:nvSpPr>
              <p:spPr>
                <a:xfrm>
                  <a:off x="4341186" y="4889034"/>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104" name="TextovéPole 103"/>
                <p:cNvSpPr txBox="1">
                  <a:spLocks noRot="1" noChangeAspect="1" noMove="1" noResize="1" noEditPoints="1" noAdjustHandles="1" noChangeArrowheads="1" noChangeShapeType="1" noTextEdit="1"/>
                </p:cNvSpPr>
                <p:nvPr/>
              </p:nvSpPr>
              <p:spPr>
                <a:xfrm>
                  <a:off x="4341186" y="4889034"/>
                  <a:ext cx="392159" cy="307777"/>
                </a:xfrm>
                <a:prstGeom prst="rect">
                  <a:avLst/>
                </a:prstGeom>
                <a:blipFill>
                  <a:blip r:embed="rId11"/>
                  <a:stretch>
                    <a:fillRect l="-17188" b="-18000"/>
                  </a:stretch>
                </a:blipFill>
              </p:spPr>
              <p:txBody>
                <a:bodyPr/>
                <a:lstStyle/>
                <a:p>
                  <a:r>
                    <a:rPr lang="cs-CZ">
                      <a:noFill/>
                    </a:rPr>
                    <a:t> </a:t>
                  </a:r>
                </a:p>
              </p:txBody>
            </p:sp>
          </mc:Fallback>
        </mc:AlternateContent>
        <p:sp>
          <p:nvSpPr>
            <p:cNvPr id="105" name="Ovál 104"/>
            <p:cNvSpPr/>
            <p:nvPr/>
          </p:nvSpPr>
          <p:spPr>
            <a:xfrm>
              <a:off x="5382224" y="4379618"/>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p:cxnSp>
          <p:nvCxnSpPr>
            <p:cNvPr id="106" name="Přímá spojnice se šipkou 105"/>
            <p:cNvCxnSpPr/>
            <p:nvPr/>
          </p:nvCxnSpPr>
          <p:spPr>
            <a:xfrm flipV="1">
              <a:off x="5592536" y="3990259"/>
              <a:ext cx="420747" cy="61105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7" name="TextovéPole 106"/>
                <p:cNvSpPr txBox="1"/>
                <p:nvPr/>
              </p:nvSpPr>
              <p:spPr>
                <a:xfrm>
                  <a:off x="5527403" y="3923915"/>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107" name="TextovéPole 106"/>
                <p:cNvSpPr txBox="1">
                  <a:spLocks noRot="1" noChangeAspect="1" noMove="1" noResize="1" noEditPoints="1" noAdjustHandles="1" noChangeArrowheads="1" noChangeShapeType="1" noTextEdit="1"/>
                </p:cNvSpPr>
                <p:nvPr/>
              </p:nvSpPr>
              <p:spPr>
                <a:xfrm>
                  <a:off x="5527403" y="3923915"/>
                  <a:ext cx="392159" cy="307777"/>
                </a:xfrm>
                <a:prstGeom prst="rect">
                  <a:avLst/>
                </a:prstGeom>
                <a:blipFill>
                  <a:blip r:embed="rId12"/>
                  <a:stretch>
                    <a:fillRect l="-17188" b="-18000"/>
                  </a:stretch>
                </a:blipFill>
              </p:spPr>
              <p:txBody>
                <a:bodyPr/>
                <a:lstStyle/>
                <a:p>
                  <a:r>
                    <a:rPr lang="cs-CZ">
                      <a:noFill/>
                    </a:rPr>
                    <a:t> </a:t>
                  </a:r>
                </a:p>
              </p:txBody>
            </p:sp>
          </mc:Fallback>
        </mc:AlternateContent>
        <p:sp>
          <p:nvSpPr>
            <p:cNvPr id="108" name="Ovál 107"/>
            <p:cNvSpPr/>
            <p:nvPr/>
          </p:nvSpPr>
          <p:spPr>
            <a:xfrm>
              <a:off x="7505367" y="5331735"/>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p:cxnSp>
          <p:nvCxnSpPr>
            <p:cNvPr id="114" name="Přímá spojnice se šipkou 113"/>
            <p:cNvCxnSpPr/>
            <p:nvPr/>
          </p:nvCxnSpPr>
          <p:spPr>
            <a:xfrm flipV="1">
              <a:off x="7724106" y="4944918"/>
              <a:ext cx="420747" cy="61105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6" name="TextovéPole 115"/>
                <p:cNvSpPr txBox="1"/>
                <p:nvPr/>
              </p:nvSpPr>
              <p:spPr>
                <a:xfrm>
                  <a:off x="7688391" y="4767616"/>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116" name="TextovéPole 115"/>
                <p:cNvSpPr txBox="1">
                  <a:spLocks noRot="1" noChangeAspect="1" noMove="1" noResize="1" noEditPoints="1" noAdjustHandles="1" noChangeArrowheads="1" noChangeShapeType="1" noTextEdit="1"/>
                </p:cNvSpPr>
                <p:nvPr/>
              </p:nvSpPr>
              <p:spPr>
                <a:xfrm>
                  <a:off x="7688391" y="4767616"/>
                  <a:ext cx="392159" cy="307777"/>
                </a:xfrm>
                <a:prstGeom prst="rect">
                  <a:avLst/>
                </a:prstGeom>
                <a:blipFill>
                  <a:blip r:embed="rId13"/>
                  <a:stretch>
                    <a:fillRect l="-16923" b="-15686"/>
                  </a:stretch>
                </a:blipFill>
              </p:spPr>
              <p:txBody>
                <a:bodyPr/>
                <a:lstStyle/>
                <a:p>
                  <a:r>
                    <a:rPr lang="cs-CZ">
                      <a:noFill/>
                    </a:rPr>
                    <a:t> </a:t>
                  </a:r>
                </a:p>
              </p:txBody>
            </p:sp>
          </mc:Fallback>
        </mc:AlternateContent>
        <p:cxnSp>
          <p:nvCxnSpPr>
            <p:cNvPr id="119" name="Přímá spojnice se šipkou 118"/>
            <p:cNvCxnSpPr/>
            <p:nvPr/>
          </p:nvCxnSpPr>
          <p:spPr>
            <a:xfrm>
              <a:off x="5604933" y="4572978"/>
              <a:ext cx="14811" cy="547092"/>
            </a:xfrm>
            <a:prstGeom prst="straightConnector1">
              <a:avLst/>
            </a:prstGeom>
            <a:ln w="38100">
              <a:solidFill>
                <a:srgbClr val="099652"/>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0" name="TextovéPole 119"/>
                <p:cNvSpPr txBox="1"/>
                <p:nvPr/>
              </p:nvSpPr>
              <p:spPr>
                <a:xfrm>
                  <a:off x="5671639" y="5088575"/>
                  <a:ext cx="507575" cy="335285"/>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099652"/>
                              </a:solidFill>
                              <a:latin typeface="Cambria Math" panose="02040503050406030204" pitchFamily="18" charset="0"/>
                            </a:rPr>
                          </m:ctrlPr>
                        </m:sSubPr>
                        <m:e>
                          <m:acc>
                            <m:accPr>
                              <m:chr m:val="⃗"/>
                              <m:ctrlPr>
                                <a:rPr lang="cs-CZ" sz="2000" b="1" i="1" smtClean="0">
                                  <a:solidFill>
                                    <a:srgbClr val="099652"/>
                                  </a:solidFill>
                                  <a:latin typeface="Cambria Math" panose="02040503050406030204" pitchFamily="18" charset="0"/>
                                </a:rPr>
                              </m:ctrlPr>
                            </m:accPr>
                            <m:e>
                              <m:r>
                                <a:rPr lang="cs-CZ" sz="2000" b="1" i="1" smtClean="0">
                                  <a:solidFill>
                                    <a:srgbClr val="099652"/>
                                  </a:solidFill>
                                  <a:latin typeface="Cambria Math" panose="02040503050406030204" pitchFamily="18" charset="0"/>
                                </a:rPr>
                                <m:t>𝒗</m:t>
                              </m:r>
                            </m:e>
                          </m:acc>
                        </m:e>
                        <m:sub>
                          <m:r>
                            <a:rPr lang="cs-CZ" sz="2000" b="1" i="1" smtClean="0">
                              <a:solidFill>
                                <a:srgbClr val="099652"/>
                              </a:solidFill>
                              <a:latin typeface="Cambria Math" panose="02040503050406030204" pitchFamily="18" charset="0"/>
                            </a:rPr>
                            <m:t>𝒗𝒑</m:t>
                          </m:r>
                        </m:sub>
                      </m:sSub>
                    </m:oMath>
                  </a14:m>
                  <a:r>
                    <a:rPr lang="cs-CZ" sz="2000" b="1">
                      <a:solidFill>
                        <a:srgbClr val="099652"/>
                      </a:solidFill>
                    </a:rPr>
                    <a:t>  </a:t>
                  </a:r>
                </a:p>
              </p:txBody>
            </p:sp>
          </mc:Choice>
          <mc:Fallback xmlns="">
            <p:sp>
              <p:nvSpPr>
                <p:cNvPr id="120" name="TextovéPole 119"/>
                <p:cNvSpPr txBox="1">
                  <a:spLocks noRot="1" noChangeAspect="1" noMove="1" noResize="1" noEditPoints="1" noAdjustHandles="1" noChangeArrowheads="1" noChangeShapeType="1" noTextEdit="1"/>
                </p:cNvSpPr>
                <p:nvPr/>
              </p:nvSpPr>
              <p:spPr>
                <a:xfrm>
                  <a:off x="5671639" y="5088575"/>
                  <a:ext cx="507575" cy="335285"/>
                </a:xfrm>
                <a:prstGeom prst="rect">
                  <a:avLst/>
                </a:prstGeom>
                <a:blipFill>
                  <a:blip r:embed="rId14"/>
                  <a:stretch>
                    <a:fillRect l="-13095" b="-21818"/>
                  </a:stretch>
                </a:blipFill>
              </p:spPr>
              <p:txBody>
                <a:bodyPr/>
                <a:lstStyle/>
                <a:p>
                  <a:r>
                    <a:rPr lang="cs-CZ">
                      <a:noFill/>
                    </a:rPr>
                    <a:t> </a:t>
                  </a:r>
                </a:p>
              </p:txBody>
            </p:sp>
          </mc:Fallback>
        </mc:AlternateContent>
        <p:cxnSp>
          <p:nvCxnSpPr>
            <p:cNvPr id="122" name="Přímá spojnice se šipkou 121"/>
            <p:cNvCxnSpPr/>
            <p:nvPr/>
          </p:nvCxnSpPr>
          <p:spPr>
            <a:xfrm>
              <a:off x="7738318" y="5526313"/>
              <a:ext cx="12476" cy="1199251"/>
            </a:xfrm>
            <a:prstGeom prst="straightConnector1">
              <a:avLst/>
            </a:prstGeom>
            <a:ln w="38100">
              <a:solidFill>
                <a:srgbClr val="099652"/>
              </a:solidFill>
              <a:tailEnd type="triangle"/>
            </a:ln>
          </p:spPr>
          <p:style>
            <a:lnRef idx="1">
              <a:schemeClr val="accent1"/>
            </a:lnRef>
            <a:fillRef idx="0">
              <a:schemeClr val="accent1"/>
            </a:fillRef>
            <a:effectRef idx="0">
              <a:schemeClr val="accent1"/>
            </a:effectRef>
            <a:fontRef idx="minor">
              <a:schemeClr val="tx1"/>
            </a:fontRef>
          </p:style>
        </p:cxnSp>
        <p:sp>
          <p:nvSpPr>
            <p:cNvPr id="126" name="Ovál 125"/>
            <p:cNvSpPr/>
            <p:nvPr/>
          </p:nvSpPr>
          <p:spPr>
            <a:xfrm>
              <a:off x="1265303" y="4404108"/>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p:cxnSp>
          <p:nvCxnSpPr>
            <p:cNvPr id="128" name="Přímá spojnice se šipkou 127"/>
            <p:cNvCxnSpPr/>
            <p:nvPr/>
          </p:nvCxnSpPr>
          <p:spPr>
            <a:xfrm flipV="1">
              <a:off x="1464282" y="4424195"/>
              <a:ext cx="530126" cy="191423"/>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30" name="Ovál 129"/>
            <p:cNvSpPr/>
            <p:nvPr/>
          </p:nvSpPr>
          <p:spPr>
            <a:xfrm>
              <a:off x="3543090" y="5349942"/>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p:cxnSp>
          <p:nvCxnSpPr>
            <p:cNvPr id="131" name="Přímá spojnice se šipkou 130"/>
            <p:cNvCxnSpPr/>
            <p:nvPr/>
          </p:nvCxnSpPr>
          <p:spPr>
            <a:xfrm>
              <a:off x="3765697" y="5557212"/>
              <a:ext cx="420747" cy="611059"/>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2" name="TextovéPole 131"/>
                <p:cNvSpPr txBox="1"/>
                <p:nvPr/>
              </p:nvSpPr>
              <p:spPr>
                <a:xfrm>
                  <a:off x="1623501" y="4131229"/>
                  <a:ext cx="25327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sk-SK" sz="2400" b="1" i="1" smtClean="0">
                                <a:solidFill>
                                  <a:srgbClr val="002060"/>
                                </a:solidFill>
                                <a:latin typeface="Cambria Math" panose="02040503050406030204" pitchFamily="18" charset="0"/>
                              </a:rPr>
                            </m:ctrlPr>
                          </m:accPr>
                          <m:e>
                            <m:r>
                              <a:rPr lang="cs-CZ" sz="2400" b="1" i="1" smtClean="0">
                                <a:solidFill>
                                  <a:srgbClr val="002060"/>
                                </a:solidFill>
                                <a:latin typeface="Cambria Math" panose="02040503050406030204" pitchFamily="18" charset="0"/>
                              </a:rPr>
                              <m:t>𝒗</m:t>
                            </m:r>
                          </m:e>
                        </m:acc>
                      </m:oMath>
                    </m:oMathPara>
                  </a14:m>
                  <a:endParaRPr lang="sk-SK" sz="2400" b="1">
                    <a:solidFill>
                      <a:srgbClr val="002060"/>
                    </a:solidFill>
                  </a:endParaRPr>
                </a:p>
              </p:txBody>
            </p:sp>
          </mc:Choice>
          <mc:Fallback xmlns="">
            <p:sp>
              <p:nvSpPr>
                <p:cNvPr id="132" name="TextovéPole 131"/>
                <p:cNvSpPr txBox="1">
                  <a:spLocks noRot="1" noChangeAspect="1" noMove="1" noResize="1" noEditPoints="1" noAdjustHandles="1" noChangeArrowheads="1" noChangeShapeType="1" noTextEdit="1"/>
                </p:cNvSpPr>
                <p:nvPr/>
              </p:nvSpPr>
              <p:spPr>
                <a:xfrm>
                  <a:off x="1623501" y="4131229"/>
                  <a:ext cx="253274" cy="369332"/>
                </a:xfrm>
                <a:prstGeom prst="rect">
                  <a:avLst/>
                </a:prstGeom>
                <a:blipFill>
                  <a:blip r:embed="rId15"/>
                  <a:stretch>
                    <a:fillRect l="-16667" r="-19048" b="-1667"/>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33" name="TextovéPole 132"/>
                <p:cNvSpPr txBox="1"/>
                <p:nvPr/>
              </p:nvSpPr>
              <p:spPr>
                <a:xfrm>
                  <a:off x="3772166" y="5996983"/>
                  <a:ext cx="25327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sk-SK" sz="2400" b="1" i="1" smtClean="0">
                                <a:solidFill>
                                  <a:srgbClr val="002060"/>
                                </a:solidFill>
                                <a:latin typeface="Cambria Math" panose="02040503050406030204" pitchFamily="18" charset="0"/>
                              </a:rPr>
                            </m:ctrlPr>
                          </m:accPr>
                          <m:e>
                            <m:r>
                              <a:rPr lang="cs-CZ" sz="2400" b="1" i="1" smtClean="0">
                                <a:solidFill>
                                  <a:srgbClr val="002060"/>
                                </a:solidFill>
                                <a:latin typeface="Cambria Math" panose="02040503050406030204" pitchFamily="18" charset="0"/>
                              </a:rPr>
                              <m:t>𝒗</m:t>
                            </m:r>
                          </m:e>
                        </m:acc>
                      </m:oMath>
                    </m:oMathPara>
                  </a14:m>
                  <a:endParaRPr lang="sk-SK" sz="2400" b="1">
                    <a:solidFill>
                      <a:srgbClr val="002060"/>
                    </a:solidFill>
                  </a:endParaRPr>
                </a:p>
              </p:txBody>
            </p:sp>
          </mc:Choice>
          <mc:Fallback xmlns="">
            <p:sp>
              <p:nvSpPr>
                <p:cNvPr id="133" name="TextovéPole 132"/>
                <p:cNvSpPr txBox="1">
                  <a:spLocks noRot="1" noChangeAspect="1" noMove="1" noResize="1" noEditPoints="1" noAdjustHandles="1" noChangeArrowheads="1" noChangeShapeType="1" noTextEdit="1"/>
                </p:cNvSpPr>
                <p:nvPr/>
              </p:nvSpPr>
              <p:spPr>
                <a:xfrm>
                  <a:off x="3772166" y="5996983"/>
                  <a:ext cx="253274" cy="369332"/>
                </a:xfrm>
                <a:prstGeom prst="rect">
                  <a:avLst/>
                </a:prstGeom>
                <a:blipFill>
                  <a:blip r:embed="rId16"/>
                  <a:stretch>
                    <a:fillRect l="-19512" r="-19512" b="-1667"/>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34" name="TextovéPole 133"/>
                <p:cNvSpPr txBox="1"/>
                <p:nvPr/>
              </p:nvSpPr>
              <p:spPr>
                <a:xfrm>
                  <a:off x="7795398" y="6151340"/>
                  <a:ext cx="507575" cy="335285"/>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099652"/>
                              </a:solidFill>
                              <a:latin typeface="Cambria Math" panose="02040503050406030204" pitchFamily="18" charset="0"/>
                            </a:rPr>
                          </m:ctrlPr>
                        </m:sSubPr>
                        <m:e>
                          <m:acc>
                            <m:accPr>
                              <m:chr m:val="⃗"/>
                              <m:ctrlPr>
                                <a:rPr lang="cs-CZ" sz="2000" b="1" i="1" smtClean="0">
                                  <a:solidFill>
                                    <a:srgbClr val="099652"/>
                                  </a:solidFill>
                                  <a:latin typeface="Cambria Math" panose="02040503050406030204" pitchFamily="18" charset="0"/>
                                </a:rPr>
                              </m:ctrlPr>
                            </m:accPr>
                            <m:e>
                              <m:r>
                                <a:rPr lang="cs-CZ" sz="2000" b="1" i="1" smtClean="0">
                                  <a:solidFill>
                                    <a:srgbClr val="099652"/>
                                  </a:solidFill>
                                  <a:latin typeface="Cambria Math" panose="02040503050406030204" pitchFamily="18" charset="0"/>
                                </a:rPr>
                                <m:t>𝒗</m:t>
                              </m:r>
                            </m:e>
                          </m:acc>
                        </m:e>
                        <m:sub>
                          <m:r>
                            <a:rPr lang="cs-CZ" sz="2000" b="1" i="1" smtClean="0">
                              <a:solidFill>
                                <a:srgbClr val="099652"/>
                              </a:solidFill>
                              <a:latin typeface="Cambria Math" panose="02040503050406030204" pitchFamily="18" charset="0"/>
                            </a:rPr>
                            <m:t>𝒗𝒑</m:t>
                          </m:r>
                        </m:sub>
                      </m:sSub>
                    </m:oMath>
                  </a14:m>
                  <a:r>
                    <a:rPr lang="cs-CZ" sz="2000" b="1">
                      <a:solidFill>
                        <a:srgbClr val="099652"/>
                      </a:solidFill>
                    </a:rPr>
                    <a:t>  </a:t>
                  </a:r>
                </a:p>
              </p:txBody>
            </p:sp>
          </mc:Choice>
          <mc:Fallback xmlns="">
            <p:sp>
              <p:nvSpPr>
                <p:cNvPr id="134" name="TextovéPole 133"/>
                <p:cNvSpPr txBox="1">
                  <a:spLocks noRot="1" noChangeAspect="1" noMove="1" noResize="1" noEditPoints="1" noAdjustHandles="1" noChangeArrowheads="1" noChangeShapeType="1" noTextEdit="1"/>
                </p:cNvSpPr>
                <p:nvPr/>
              </p:nvSpPr>
              <p:spPr>
                <a:xfrm>
                  <a:off x="7795398" y="6151340"/>
                  <a:ext cx="507575" cy="335285"/>
                </a:xfrm>
                <a:prstGeom prst="rect">
                  <a:avLst/>
                </a:prstGeom>
                <a:blipFill>
                  <a:blip r:embed="rId17"/>
                  <a:stretch>
                    <a:fillRect l="-13253" b="-23636"/>
                  </a:stretch>
                </a:blipFill>
              </p:spPr>
              <p:txBody>
                <a:bodyPr/>
                <a:lstStyle/>
                <a:p>
                  <a:r>
                    <a:rPr lang="cs-CZ">
                      <a:noFill/>
                    </a:rPr>
                    <a:t> </a:t>
                  </a:r>
                </a:p>
              </p:txBody>
            </p:sp>
          </mc:Fallback>
        </mc:AlternateContent>
        <p:cxnSp>
          <p:nvCxnSpPr>
            <p:cNvPr id="135" name="Přímá spojnice 134"/>
            <p:cNvCxnSpPr/>
            <p:nvPr/>
          </p:nvCxnSpPr>
          <p:spPr>
            <a:xfrm flipV="1">
              <a:off x="310857" y="583054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37" name="Přímá spojnice 136"/>
            <p:cNvCxnSpPr/>
            <p:nvPr/>
          </p:nvCxnSpPr>
          <p:spPr>
            <a:xfrm flipV="1">
              <a:off x="590257" y="5830541"/>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44" name="TextovéPole 143"/>
            <p:cNvSpPr txBox="1"/>
            <p:nvPr/>
          </p:nvSpPr>
          <p:spPr>
            <a:xfrm>
              <a:off x="247066" y="4334381"/>
              <a:ext cx="1621549" cy="369332"/>
            </a:xfrm>
            <a:prstGeom prst="rect">
              <a:avLst/>
            </a:prstGeom>
            <a:noFill/>
          </p:spPr>
          <p:txBody>
            <a:bodyPr wrap="square" lIns="0" tIns="0" rIns="0" bIns="0" rtlCol="0">
              <a:spAutoFit/>
            </a:bodyPr>
            <a:lstStyle/>
            <a:p>
              <a:r>
                <a:rPr lang="sk-SK" sz="2400" b="1" err="1">
                  <a:solidFill>
                    <a:srgbClr val="00B0F0"/>
                  </a:solidFill>
                </a:rPr>
                <a:t>h</a:t>
              </a:r>
              <a:r>
                <a:rPr lang="sk-SK" sz="2400" b="1" baseline="-25000" err="1">
                  <a:solidFill>
                    <a:srgbClr val="00B0F0"/>
                  </a:solidFill>
                </a:rPr>
                <a:t>max</a:t>
              </a:r>
              <a:endParaRPr lang="sk-SK" sz="2400" b="1" baseline="-25000">
                <a:solidFill>
                  <a:srgbClr val="00B0F0"/>
                </a:solidFill>
              </a:endParaRPr>
            </a:p>
          </p:txBody>
        </p:sp>
        <mc:AlternateContent xmlns:mc="http://schemas.openxmlformats.org/markup-compatibility/2006" xmlns:a14="http://schemas.microsoft.com/office/drawing/2010/main">
          <mc:Choice Requires="a14">
            <p:sp>
              <p:nvSpPr>
                <p:cNvPr id="145" name="TextovéPole 144"/>
                <p:cNvSpPr txBox="1"/>
                <p:nvPr/>
              </p:nvSpPr>
              <p:spPr>
                <a:xfrm>
                  <a:off x="9086317" y="4657507"/>
                  <a:ext cx="1947392" cy="676339"/>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sk-SK" sz="2000" i="1" smtClean="0">
                                <a:solidFill>
                                  <a:srgbClr val="00B0F0"/>
                                </a:solidFill>
                                <a:latin typeface="Cambria Math" panose="02040503050406030204" pitchFamily="18" charset="0"/>
                              </a:rPr>
                            </m:ctrlPr>
                          </m:sSubPr>
                          <m:e>
                            <m:r>
                              <a:rPr lang="cs-CZ" sz="2000" b="0" i="1" smtClean="0">
                                <a:solidFill>
                                  <a:srgbClr val="00B0F0"/>
                                </a:solidFill>
                                <a:latin typeface="Cambria Math" panose="02040503050406030204" pitchFamily="18" charset="0"/>
                              </a:rPr>
                              <m:t>𝑑</m:t>
                            </m:r>
                          </m:e>
                          <m:sub>
                            <m:r>
                              <a:rPr lang="cs-CZ" sz="2000" b="0" i="1" smtClean="0">
                                <a:solidFill>
                                  <a:srgbClr val="00B0F0"/>
                                </a:solidFill>
                                <a:latin typeface="Cambria Math" panose="02040503050406030204" pitchFamily="18" charset="0"/>
                              </a:rPr>
                              <m:t>𝑚𝑎𝑥</m:t>
                            </m:r>
                          </m:sub>
                        </m:sSub>
                        <m:r>
                          <a:rPr lang="cs-CZ" sz="2000" b="0" i="1" smtClean="0">
                            <a:solidFill>
                              <a:srgbClr val="00B0F0"/>
                            </a:solidFill>
                            <a:latin typeface="Cambria Math" panose="02040503050406030204" pitchFamily="18" charset="0"/>
                          </a:rPr>
                          <m:t>=</m:t>
                        </m:r>
                        <m:f>
                          <m:fPr>
                            <m:ctrlPr>
                              <a:rPr lang="cs-CZ" sz="2000" b="0" i="1" smtClean="0">
                                <a:solidFill>
                                  <a:srgbClr val="00B0F0"/>
                                </a:solidFill>
                                <a:latin typeface="Cambria Math" panose="02040503050406030204" pitchFamily="18" charset="0"/>
                              </a:rPr>
                            </m:ctrlPr>
                          </m:fPr>
                          <m:num>
                            <m:sSubSup>
                              <m:sSubSupPr>
                                <m:ctrlPr>
                                  <a:rPr lang="cs-CZ" sz="2000" b="0" i="1" smtClean="0">
                                    <a:solidFill>
                                      <a:srgbClr val="00B0F0"/>
                                    </a:solidFill>
                                    <a:latin typeface="Cambria Math" panose="02040503050406030204" pitchFamily="18" charset="0"/>
                                  </a:rPr>
                                </m:ctrlPr>
                              </m:sSubSupPr>
                              <m:e>
                                <m:r>
                                  <a:rPr lang="cs-CZ" sz="2000" b="0" i="1" smtClean="0">
                                    <a:solidFill>
                                      <a:srgbClr val="00B0F0"/>
                                    </a:solidFill>
                                    <a:latin typeface="Cambria Math" panose="02040503050406030204" pitchFamily="18" charset="0"/>
                                  </a:rPr>
                                  <m:t>𝑣</m:t>
                                </m:r>
                              </m:e>
                              <m:sub>
                                <m:r>
                                  <a:rPr lang="cs-CZ" sz="2000" b="0" i="1" smtClean="0">
                                    <a:solidFill>
                                      <a:srgbClr val="00B0F0"/>
                                    </a:solidFill>
                                    <a:latin typeface="Cambria Math" panose="02040503050406030204" pitchFamily="18" charset="0"/>
                                  </a:rPr>
                                  <m:t>0</m:t>
                                </m:r>
                              </m:sub>
                              <m:sup>
                                <m:r>
                                  <a:rPr lang="cs-CZ" sz="2000" b="0" i="1" smtClean="0">
                                    <a:solidFill>
                                      <a:srgbClr val="00B0F0"/>
                                    </a:solidFill>
                                    <a:latin typeface="Cambria Math" panose="02040503050406030204" pitchFamily="18" charset="0"/>
                                  </a:rPr>
                                  <m:t>2</m:t>
                                </m:r>
                              </m:sup>
                            </m:sSubSup>
                            <m:func>
                              <m:funcPr>
                                <m:ctrlPr>
                                  <a:rPr lang="cs-CZ" sz="2000" b="0" i="1" smtClean="0">
                                    <a:solidFill>
                                      <a:srgbClr val="00B0F0"/>
                                    </a:solidFill>
                                    <a:latin typeface="Cambria Math" panose="02040503050406030204" pitchFamily="18" charset="0"/>
                                  </a:rPr>
                                </m:ctrlPr>
                              </m:funcPr>
                              <m:fName>
                                <m:r>
                                  <m:rPr>
                                    <m:sty m:val="p"/>
                                  </m:rPr>
                                  <a:rPr lang="cs-CZ" sz="2000" b="0" i="0" smtClean="0">
                                    <a:solidFill>
                                      <a:srgbClr val="00B0F0"/>
                                    </a:solidFill>
                                    <a:latin typeface="Cambria Math" panose="02040503050406030204" pitchFamily="18" charset="0"/>
                                  </a:rPr>
                                  <m:t>sin</m:t>
                                </m:r>
                              </m:fName>
                              <m:e>
                                <m:r>
                                  <a:rPr lang="cs-CZ" sz="2000" b="0" i="1" smtClean="0">
                                    <a:solidFill>
                                      <a:srgbClr val="00B0F0"/>
                                    </a:solidFill>
                                    <a:latin typeface="Cambria Math" panose="02040503050406030204" pitchFamily="18" charset="0"/>
                                  </a:rPr>
                                  <m:t>2</m:t>
                                </m:r>
                                <m:r>
                                  <a:rPr lang="cs-CZ" sz="2000" b="0" i="1" smtClean="0">
                                    <a:solidFill>
                                      <a:srgbClr val="00B0F0"/>
                                    </a:solidFill>
                                    <a:latin typeface="Cambria Math" panose="02040503050406030204" pitchFamily="18" charset="0"/>
                                    <a:ea typeface="Cambria Math" panose="02040503050406030204" pitchFamily="18" charset="0"/>
                                  </a:rPr>
                                  <m:t>𝛼</m:t>
                                </m:r>
                              </m:e>
                            </m:func>
                          </m:num>
                          <m:den>
                            <m:r>
                              <a:rPr lang="cs-CZ" sz="2000" b="0" i="1" smtClean="0">
                                <a:solidFill>
                                  <a:srgbClr val="00B0F0"/>
                                </a:solidFill>
                                <a:latin typeface="Cambria Math" panose="02040503050406030204" pitchFamily="18" charset="0"/>
                              </a:rPr>
                              <m:t>𝑔</m:t>
                            </m:r>
                          </m:den>
                        </m:f>
                      </m:oMath>
                    </m:oMathPara>
                  </a14:m>
                  <a:endParaRPr lang="sk-SK" sz="2000">
                    <a:solidFill>
                      <a:srgbClr val="00B0F0"/>
                    </a:solidFill>
                  </a:endParaRPr>
                </a:p>
              </p:txBody>
            </p:sp>
          </mc:Choice>
          <mc:Fallback xmlns="">
            <p:sp>
              <p:nvSpPr>
                <p:cNvPr id="145" name="TextovéPole 144"/>
                <p:cNvSpPr txBox="1">
                  <a:spLocks noRot="1" noChangeAspect="1" noMove="1" noResize="1" noEditPoints="1" noAdjustHandles="1" noChangeArrowheads="1" noChangeShapeType="1" noTextEdit="1"/>
                </p:cNvSpPr>
                <p:nvPr/>
              </p:nvSpPr>
              <p:spPr>
                <a:xfrm>
                  <a:off x="9086317" y="4657507"/>
                  <a:ext cx="1947392" cy="676339"/>
                </a:xfrm>
                <a:prstGeom prst="rect">
                  <a:avLst/>
                </a:prstGeom>
                <a:blipFill>
                  <a:blip r:embed="rId18"/>
                  <a:stretch>
                    <a:fillRect/>
                  </a:stretch>
                </a:blipFill>
                <a:ln>
                  <a:noFill/>
                </a:ln>
              </p:spPr>
              <p:txBody>
                <a:bodyPr/>
                <a:lstStyle/>
                <a:p>
                  <a:r>
                    <a:rPr lang="cs-CZ">
                      <a:noFill/>
                    </a:rPr>
                    <a:t> </a:t>
                  </a:r>
                </a:p>
              </p:txBody>
            </p:sp>
          </mc:Fallback>
        </mc:AlternateContent>
        <p:sp>
          <p:nvSpPr>
            <p:cNvPr id="157" name="TextovéPole 156"/>
            <p:cNvSpPr txBox="1"/>
            <p:nvPr/>
          </p:nvSpPr>
          <p:spPr>
            <a:xfrm>
              <a:off x="9191835" y="5606701"/>
              <a:ext cx="525465" cy="369332"/>
            </a:xfrm>
            <a:prstGeom prst="rect">
              <a:avLst/>
            </a:prstGeom>
            <a:noFill/>
            <a:ln>
              <a:noFill/>
            </a:ln>
          </p:spPr>
          <p:txBody>
            <a:bodyPr wrap="none" lIns="0" tIns="0" rIns="0" bIns="0" rtlCol="0">
              <a:spAutoFit/>
            </a:bodyPr>
            <a:lstStyle/>
            <a:p>
              <a:r>
                <a:rPr lang="sk-SK" sz="2400" b="1" err="1">
                  <a:solidFill>
                    <a:srgbClr val="00B0F0"/>
                  </a:solidFill>
                </a:rPr>
                <a:t>h</a:t>
              </a:r>
              <a:r>
                <a:rPr lang="sk-SK" sz="2400" b="1" baseline="-25000" err="1">
                  <a:solidFill>
                    <a:srgbClr val="00B0F0"/>
                  </a:solidFill>
                </a:rPr>
                <a:t>max</a:t>
              </a:r>
              <a:endParaRPr lang="sk-SK" sz="2400" b="1" baseline="-25000">
                <a:solidFill>
                  <a:srgbClr val="00B0F0"/>
                </a:solidFill>
              </a:endParaRPr>
            </a:p>
          </p:txBody>
        </p:sp>
        <p:sp>
          <p:nvSpPr>
            <p:cNvPr id="158" name="TextovéPole 157"/>
            <p:cNvSpPr txBox="1"/>
            <p:nvPr/>
          </p:nvSpPr>
          <p:spPr>
            <a:xfrm>
              <a:off x="9737935" y="5608231"/>
              <a:ext cx="2799335" cy="400110"/>
            </a:xfrm>
            <a:prstGeom prst="rect">
              <a:avLst/>
            </a:prstGeom>
            <a:noFill/>
          </p:spPr>
          <p:txBody>
            <a:bodyPr wrap="square" rtlCol="0">
              <a:spAutoFit/>
            </a:bodyPr>
            <a:lstStyle/>
            <a:p>
              <a:r>
                <a:rPr lang="cs-CZ" sz="2000"/>
                <a:t>výška výstupu</a:t>
              </a:r>
            </a:p>
          </p:txBody>
        </p:sp>
        <mc:AlternateContent xmlns:mc="http://schemas.openxmlformats.org/markup-compatibility/2006" xmlns:a14="http://schemas.microsoft.com/office/drawing/2010/main">
          <mc:Choice Requires="a14">
            <p:sp>
              <p:nvSpPr>
                <p:cNvPr id="159" name="TextovéPole 158"/>
                <p:cNvSpPr txBox="1"/>
                <p:nvPr/>
              </p:nvSpPr>
              <p:spPr>
                <a:xfrm>
                  <a:off x="9153137" y="6106348"/>
                  <a:ext cx="2088072" cy="676339"/>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cs-CZ" sz="2000" b="0" i="1" smtClean="0">
                                <a:solidFill>
                                  <a:srgbClr val="00B0F0"/>
                                </a:solidFill>
                                <a:latin typeface="Cambria Math" panose="02040503050406030204" pitchFamily="18" charset="0"/>
                              </a:rPr>
                            </m:ctrlPr>
                          </m:sSubPr>
                          <m:e>
                            <m:r>
                              <a:rPr lang="cs-CZ" sz="2000" b="0" i="1" smtClean="0">
                                <a:solidFill>
                                  <a:srgbClr val="00B0F0"/>
                                </a:solidFill>
                                <a:latin typeface="Cambria Math" panose="02040503050406030204" pitchFamily="18" charset="0"/>
                              </a:rPr>
                              <m:t>h</m:t>
                            </m:r>
                          </m:e>
                          <m:sub>
                            <m:r>
                              <a:rPr lang="cs-CZ" sz="2000" b="0" i="1" smtClean="0">
                                <a:solidFill>
                                  <a:srgbClr val="00B0F0"/>
                                </a:solidFill>
                                <a:latin typeface="Cambria Math" panose="02040503050406030204" pitchFamily="18" charset="0"/>
                              </a:rPr>
                              <m:t>𝑚𝑎𝑥</m:t>
                            </m:r>
                          </m:sub>
                        </m:sSub>
                        <m:r>
                          <a:rPr lang="cs-CZ" sz="2000" b="0" i="1" smtClean="0">
                            <a:solidFill>
                              <a:srgbClr val="00B0F0"/>
                            </a:solidFill>
                            <a:latin typeface="Cambria Math" panose="02040503050406030204" pitchFamily="18" charset="0"/>
                          </a:rPr>
                          <m:t>=</m:t>
                        </m:r>
                        <m:f>
                          <m:fPr>
                            <m:ctrlPr>
                              <a:rPr lang="cs-CZ" sz="2000" b="0" i="1" smtClean="0">
                                <a:solidFill>
                                  <a:srgbClr val="00B0F0"/>
                                </a:solidFill>
                                <a:latin typeface="Cambria Math" panose="02040503050406030204" pitchFamily="18" charset="0"/>
                              </a:rPr>
                            </m:ctrlPr>
                          </m:fPr>
                          <m:num>
                            <m:sSubSup>
                              <m:sSubSupPr>
                                <m:ctrlPr>
                                  <a:rPr lang="cs-CZ" sz="2000" b="0" i="1" smtClean="0">
                                    <a:solidFill>
                                      <a:srgbClr val="00B0F0"/>
                                    </a:solidFill>
                                    <a:latin typeface="Cambria Math" panose="02040503050406030204" pitchFamily="18" charset="0"/>
                                  </a:rPr>
                                </m:ctrlPr>
                              </m:sSubSupPr>
                              <m:e>
                                <m:r>
                                  <a:rPr lang="cs-CZ" sz="2000" b="0" i="1" smtClean="0">
                                    <a:solidFill>
                                      <a:srgbClr val="00B0F0"/>
                                    </a:solidFill>
                                    <a:latin typeface="Cambria Math" panose="02040503050406030204" pitchFamily="18" charset="0"/>
                                  </a:rPr>
                                  <m:t>𝑣</m:t>
                                </m:r>
                              </m:e>
                              <m:sub>
                                <m:r>
                                  <a:rPr lang="cs-CZ" sz="2000" b="0" i="1" smtClean="0">
                                    <a:solidFill>
                                      <a:srgbClr val="00B0F0"/>
                                    </a:solidFill>
                                    <a:latin typeface="Cambria Math" panose="02040503050406030204" pitchFamily="18" charset="0"/>
                                  </a:rPr>
                                  <m:t>0</m:t>
                                </m:r>
                              </m:sub>
                              <m:sup>
                                <m:r>
                                  <a:rPr lang="cs-CZ" sz="2000" b="0" i="1" smtClean="0">
                                    <a:solidFill>
                                      <a:srgbClr val="00B0F0"/>
                                    </a:solidFill>
                                    <a:latin typeface="Cambria Math" panose="02040503050406030204" pitchFamily="18" charset="0"/>
                                  </a:rPr>
                                  <m:t>2</m:t>
                                </m:r>
                              </m:sup>
                            </m:sSubSup>
                            <m:sSup>
                              <m:sSupPr>
                                <m:ctrlPr>
                                  <a:rPr lang="cs-CZ" sz="2000" b="0" i="1" smtClean="0">
                                    <a:solidFill>
                                      <a:srgbClr val="00B0F0"/>
                                    </a:solidFill>
                                    <a:latin typeface="Cambria Math" panose="02040503050406030204" pitchFamily="18" charset="0"/>
                                  </a:rPr>
                                </m:ctrlPr>
                              </m:sSupPr>
                              <m:e>
                                <m:d>
                                  <m:dPr>
                                    <m:ctrlPr>
                                      <a:rPr lang="cs-CZ" sz="2000" b="0" i="1" smtClean="0">
                                        <a:solidFill>
                                          <a:srgbClr val="00B0F0"/>
                                        </a:solidFill>
                                        <a:latin typeface="Cambria Math" panose="02040503050406030204" pitchFamily="18" charset="0"/>
                                      </a:rPr>
                                    </m:ctrlPr>
                                  </m:dPr>
                                  <m:e>
                                    <m:func>
                                      <m:funcPr>
                                        <m:ctrlPr>
                                          <a:rPr lang="cs-CZ" sz="2000" b="0" i="1" smtClean="0">
                                            <a:solidFill>
                                              <a:srgbClr val="00B0F0"/>
                                            </a:solidFill>
                                            <a:latin typeface="Cambria Math" panose="02040503050406030204" pitchFamily="18" charset="0"/>
                                          </a:rPr>
                                        </m:ctrlPr>
                                      </m:funcPr>
                                      <m:fName>
                                        <m:r>
                                          <m:rPr>
                                            <m:sty m:val="p"/>
                                          </m:rPr>
                                          <a:rPr lang="cs-CZ" sz="2000" b="0" i="0" smtClean="0">
                                            <a:solidFill>
                                              <a:srgbClr val="00B0F0"/>
                                            </a:solidFill>
                                            <a:latin typeface="Cambria Math" panose="02040503050406030204" pitchFamily="18" charset="0"/>
                                          </a:rPr>
                                          <m:t>sin</m:t>
                                        </m:r>
                                      </m:fName>
                                      <m:e>
                                        <m:r>
                                          <a:rPr lang="cs-CZ" sz="2000" b="0" i="1" smtClean="0">
                                            <a:solidFill>
                                              <a:srgbClr val="00B0F0"/>
                                            </a:solidFill>
                                            <a:latin typeface="Cambria Math" panose="02040503050406030204" pitchFamily="18" charset="0"/>
                                            <a:ea typeface="Cambria Math" panose="02040503050406030204" pitchFamily="18" charset="0"/>
                                          </a:rPr>
                                          <m:t>𝛼</m:t>
                                        </m:r>
                                      </m:e>
                                    </m:func>
                                  </m:e>
                                </m:d>
                              </m:e>
                              <m:sup>
                                <m:r>
                                  <a:rPr lang="cs-CZ" sz="2000" b="0" i="1" smtClean="0">
                                    <a:solidFill>
                                      <a:srgbClr val="00B0F0"/>
                                    </a:solidFill>
                                    <a:latin typeface="Cambria Math" panose="02040503050406030204" pitchFamily="18" charset="0"/>
                                  </a:rPr>
                                  <m:t>2</m:t>
                                </m:r>
                              </m:sup>
                            </m:sSup>
                          </m:num>
                          <m:den>
                            <m:r>
                              <a:rPr lang="cs-CZ" sz="2000" b="0" i="1" smtClean="0">
                                <a:solidFill>
                                  <a:srgbClr val="00B0F0"/>
                                </a:solidFill>
                                <a:latin typeface="Cambria Math" panose="02040503050406030204" pitchFamily="18" charset="0"/>
                              </a:rPr>
                              <m:t>2</m:t>
                            </m:r>
                            <m:r>
                              <a:rPr lang="cs-CZ" sz="2000" b="0" i="1" smtClean="0">
                                <a:solidFill>
                                  <a:srgbClr val="00B0F0"/>
                                </a:solidFill>
                                <a:latin typeface="Cambria Math" panose="02040503050406030204" pitchFamily="18" charset="0"/>
                              </a:rPr>
                              <m:t>𝑔</m:t>
                            </m:r>
                          </m:den>
                        </m:f>
                      </m:oMath>
                    </m:oMathPara>
                  </a14:m>
                  <a:endParaRPr lang="sk-SK" sz="2000">
                    <a:solidFill>
                      <a:srgbClr val="00B0F0"/>
                    </a:solidFill>
                  </a:endParaRPr>
                </a:p>
              </p:txBody>
            </p:sp>
          </mc:Choice>
          <mc:Fallback xmlns="">
            <p:sp>
              <p:nvSpPr>
                <p:cNvPr id="159" name="TextovéPole 158"/>
                <p:cNvSpPr txBox="1">
                  <a:spLocks noRot="1" noChangeAspect="1" noMove="1" noResize="1" noEditPoints="1" noAdjustHandles="1" noChangeArrowheads="1" noChangeShapeType="1" noTextEdit="1"/>
                </p:cNvSpPr>
                <p:nvPr/>
              </p:nvSpPr>
              <p:spPr>
                <a:xfrm>
                  <a:off x="9153137" y="6106348"/>
                  <a:ext cx="2088072" cy="676339"/>
                </a:xfrm>
                <a:prstGeom prst="rect">
                  <a:avLst/>
                </a:prstGeom>
                <a:blipFill>
                  <a:blip r:embed="rId19"/>
                  <a:stretch>
                    <a:fillRect/>
                  </a:stretch>
                </a:blipFill>
                <a:ln>
                  <a:noFill/>
                </a:ln>
              </p:spPr>
              <p:txBody>
                <a:bodyPr/>
                <a:lstStyle/>
                <a:p>
                  <a:r>
                    <a:rPr lang="cs-CZ">
                      <a:noFill/>
                    </a:rPr>
                    <a:t> </a:t>
                  </a:r>
                </a:p>
              </p:txBody>
            </p:sp>
          </mc:Fallback>
        </mc:AlternateContent>
        <p:sp>
          <p:nvSpPr>
            <p:cNvPr id="160" name="Ovál 159"/>
            <p:cNvSpPr/>
            <p:nvPr/>
          </p:nvSpPr>
          <p:spPr>
            <a:xfrm>
              <a:off x="736136" y="2381626"/>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p:cxnSp>
          <p:nvCxnSpPr>
            <p:cNvPr id="162" name="Přímá spojnice se šipkou 161"/>
            <p:cNvCxnSpPr/>
            <p:nvPr/>
          </p:nvCxnSpPr>
          <p:spPr>
            <a:xfrm flipV="1">
              <a:off x="960904" y="1963568"/>
              <a:ext cx="420747" cy="61105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3" name="TextovéPole 162"/>
                <p:cNvSpPr txBox="1"/>
                <p:nvPr/>
              </p:nvSpPr>
              <p:spPr>
                <a:xfrm>
                  <a:off x="1217347" y="1658470"/>
                  <a:ext cx="392159" cy="307777"/>
                </a:xfrm>
                <a:prstGeom prst="rect">
                  <a:avLst/>
                </a:prstGeom>
                <a:noFill/>
              </p:spPr>
              <p:txBody>
                <a:bodyPr wrap="non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163" name="TextovéPole 162"/>
                <p:cNvSpPr txBox="1">
                  <a:spLocks noRot="1" noChangeAspect="1" noMove="1" noResize="1" noEditPoints="1" noAdjustHandles="1" noChangeArrowheads="1" noChangeShapeType="1" noTextEdit="1"/>
                </p:cNvSpPr>
                <p:nvPr/>
              </p:nvSpPr>
              <p:spPr>
                <a:xfrm>
                  <a:off x="1217347" y="1658470"/>
                  <a:ext cx="392159" cy="307777"/>
                </a:xfrm>
                <a:prstGeom prst="rect">
                  <a:avLst/>
                </a:prstGeom>
                <a:blipFill>
                  <a:blip r:embed="rId20"/>
                  <a:stretch>
                    <a:fillRect l="-17188" b="-15686"/>
                  </a:stretch>
                </a:blipFill>
              </p:spPr>
              <p:txBody>
                <a:bodyPr/>
                <a:lstStyle/>
                <a:p>
                  <a:r>
                    <a:rPr lang="cs-CZ">
                      <a:noFill/>
                    </a:rPr>
                    <a:t> </a:t>
                  </a:r>
                </a:p>
              </p:txBody>
            </p:sp>
          </mc:Fallback>
        </mc:AlternateContent>
        <p:cxnSp>
          <p:nvCxnSpPr>
            <p:cNvPr id="164" name="Přímá spojnice 163"/>
            <p:cNvCxnSpPr/>
            <p:nvPr/>
          </p:nvCxnSpPr>
          <p:spPr>
            <a:xfrm>
              <a:off x="348827" y="2568398"/>
              <a:ext cx="1959823" cy="12709"/>
            </a:xfrm>
            <a:prstGeom prst="line">
              <a:avLst/>
            </a:prstGeom>
            <a:ln w="28575">
              <a:solidFill>
                <a:srgbClr val="00B0F0">
                  <a:alpha val="50196"/>
                </a:srgbClr>
              </a:solidFill>
              <a:prstDash val="sysDash"/>
            </a:ln>
          </p:spPr>
          <p:style>
            <a:lnRef idx="1">
              <a:schemeClr val="accent1"/>
            </a:lnRef>
            <a:fillRef idx="0">
              <a:schemeClr val="accent1"/>
            </a:fillRef>
            <a:effectRef idx="0">
              <a:schemeClr val="accent1"/>
            </a:effectRef>
            <a:fontRef idx="minor">
              <a:schemeClr val="tx1"/>
            </a:fontRef>
          </p:style>
        </p:cxnSp>
        <p:sp>
          <p:nvSpPr>
            <p:cNvPr id="165" name="Oblouk 164"/>
            <p:cNvSpPr/>
            <p:nvPr/>
          </p:nvSpPr>
          <p:spPr>
            <a:xfrm>
              <a:off x="795067" y="2143757"/>
              <a:ext cx="723632" cy="724382"/>
            </a:xfrm>
            <a:prstGeom prst="arc">
              <a:avLst>
                <a:gd name="adj1" fmla="val 17306095"/>
                <a:gd name="adj2" fmla="val 54579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k-SK"/>
            </a:p>
          </p:txBody>
        </p:sp>
        <mc:AlternateContent xmlns:mc="http://schemas.openxmlformats.org/markup-compatibility/2006" xmlns:a14="http://schemas.microsoft.com/office/drawing/2010/main">
          <mc:Choice Requires="a14">
            <p:sp>
              <p:nvSpPr>
                <p:cNvPr id="169" name="TextovéPole 168"/>
                <p:cNvSpPr txBox="1"/>
                <p:nvPr/>
              </p:nvSpPr>
              <p:spPr>
                <a:xfrm>
                  <a:off x="1193336" y="2234441"/>
                  <a:ext cx="219355"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sk-SK" sz="2000" i="1" smtClean="0">
                            <a:latin typeface="Cambria Math" panose="02040503050406030204" pitchFamily="18" charset="0"/>
                            <a:ea typeface="Cambria Math" panose="02040503050406030204" pitchFamily="18" charset="0"/>
                          </a:rPr>
                          <m:t>𝛼</m:t>
                        </m:r>
                      </m:oMath>
                    </m:oMathPara>
                  </a14:m>
                  <a:endParaRPr lang="sk-SK" sz="2000"/>
                </a:p>
              </p:txBody>
            </p:sp>
          </mc:Choice>
          <mc:Fallback xmlns="">
            <p:sp>
              <p:nvSpPr>
                <p:cNvPr id="169" name="TextovéPole 168"/>
                <p:cNvSpPr txBox="1">
                  <a:spLocks noRot="1" noChangeAspect="1" noMove="1" noResize="1" noEditPoints="1" noAdjustHandles="1" noChangeArrowheads="1" noChangeShapeType="1" noTextEdit="1"/>
                </p:cNvSpPr>
                <p:nvPr/>
              </p:nvSpPr>
              <p:spPr>
                <a:xfrm>
                  <a:off x="1193336" y="2234441"/>
                  <a:ext cx="219355" cy="307777"/>
                </a:xfrm>
                <a:prstGeom prst="rect">
                  <a:avLst/>
                </a:prstGeom>
                <a:blipFill>
                  <a:blip r:embed="rId21"/>
                  <a:stretch>
                    <a:fillRect l="-16667" r="-11111"/>
                  </a:stretch>
                </a:blipFill>
              </p:spPr>
              <p:txBody>
                <a:bodyPr/>
                <a:lstStyle/>
                <a:p>
                  <a:r>
                    <a:rPr lang="cs-CZ">
                      <a:noFill/>
                    </a:rPr>
                    <a:t> </a:t>
                  </a:r>
                </a:p>
              </p:txBody>
            </p:sp>
          </mc:Fallback>
        </mc:AlternateContent>
        <p:sp>
          <p:nvSpPr>
            <p:cNvPr id="173" name="TextovéPole 172"/>
            <p:cNvSpPr txBox="1"/>
            <p:nvPr/>
          </p:nvSpPr>
          <p:spPr>
            <a:xfrm>
              <a:off x="1518699" y="2145754"/>
              <a:ext cx="1659022" cy="400110"/>
            </a:xfrm>
            <a:prstGeom prst="rect">
              <a:avLst/>
            </a:prstGeom>
            <a:noFill/>
          </p:spPr>
          <p:txBody>
            <a:bodyPr wrap="square" rtlCol="0">
              <a:spAutoFit/>
            </a:bodyPr>
            <a:lstStyle/>
            <a:p>
              <a:r>
                <a:rPr lang="cs-CZ" sz="2000"/>
                <a:t>elevační úhel</a:t>
              </a:r>
            </a:p>
          </p:txBody>
        </p:sp>
        <p:sp>
          <p:nvSpPr>
            <p:cNvPr id="185" name="Ovál 184"/>
            <p:cNvSpPr/>
            <p:nvPr/>
          </p:nvSpPr>
          <p:spPr>
            <a:xfrm>
              <a:off x="4433171" y="2414769"/>
              <a:ext cx="457200" cy="374040"/>
            </a:xfrm>
            <a:prstGeom prst="ellipse">
              <a:avLst/>
            </a:prstGeom>
            <a:solidFill>
              <a:schemeClr val="accent4">
                <a:lumMod val="20000"/>
                <a:lumOff val="80000"/>
              </a:schemeClr>
            </a:solidFill>
            <a:ln>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k-SK"/>
            </a:p>
          </p:txBody>
        </p:sp>
        <p:cxnSp>
          <p:nvCxnSpPr>
            <p:cNvPr id="186" name="Přímá spojnice se šipkou 185"/>
            <p:cNvCxnSpPr/>
            <p:nvPr/>
          </p:nvCxnSpPr>
          <p:spPr>
            <a:xfrm flipV="1">
              <a:off x="4657939" y="1996711"/>
              <a:ext cx="420747" cy="61105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7" name="TextovéPole 186"/>
                <p:cNvSpPr txBox="1"/>
                <p:nvPr/>
              </p:nvSpPr>
              <p:spPr>
                <a:xfrm>
                  <a:off x="4947815" y="1687725"/>
                  <a:ext cx="296708" cy="307777"/>
                </a:xfrm>
                <a:prstGeom prst="rect">
                  <a:avLst/>
                </a:prstGeom>
                <a:noFill/>
              </p:spPr>
              <p:txBody>
                <a:bodyPr wrap="square" lIns="0" tIns="0" rIns="0" bIns="0" rtlCol="0">
                  <a:spAutoFit/>
                </a:bodyPr>
                <a:lstStyle/>
                <a:p>
                  <a14:m>
                    <m:oMath xmlns:m="http://schemas.openxmlformats.org/officeDocument/2006/math">
                      <m:sSub>
                        <m:sSubPr>
                          <m:ctrlPr>
                            <a:rPr lang="cs-CZ" sz="2000" b="1" i="1" smtClean="0">
                              <a:solidFill>
                                <a:srgbClr val="FF0000"/>
                              </a:solidFill>
                              <a:latin typeface="Cambria Math" panose="02040503050406030204" pitchFamily="18" charset="0"/>
                            </a:rPr>
                          </m:ctrlPr>
                        </m:sSubPr>
                        <m:e>
                          <m:acc>
                            <m:accPr>
                              <m:chr m:val="⃗"/>
                              <m:ctrlPr>
                                <a:rPr lang="cs-CZ" sz="2000" b="1" i="1" smtClean="0">
                                  <a:solidFill>
                                    <a:srgbClr val="FF0000"/>
                                  </a:solidFill>
                                  <a:latin typeface="Cambria Math" panose="02040503050406030204" pitchFamily="18" charset="0"/>
                                </a:rPr>
                              </m:ctrlPr>
                            </m:accPr>
                            <m:e>
                              <m:r>
                                <a:rPr lang="cs-CZ" sz="2000" b="1" i="1" smtClean="0">
                                  <a:solidFill>
                                    <a:srgbClr val="FF0000"/>
                                  </a:solidFill>
                                  <a:latin typeface="Cambria Math" panose="02040503050406030204" pitchFamily="18" charset="0"/>
                                </a:rPr>
                                <m:t>𝒗</m:t>
                              </m:r>
                            </m:e>
                          </m:acc>
                        </m:e>
                        <m:sub>
                          <m:r>
                            <a:rPr lang="cs-CZ" sz="2000" b="1" i="1" smtClean="0">
                              <a:solidFill>
                                <a:srgbClr val="FF0000"/>
                              </a:solidFill>
                              <a:latin typeface="Cambria Math" panose="02040503050406030204" pitchFamily="18" charset="0"/>
                            </a:rPr>
                            <m:t>𝟎</m:t>
                          </m:r>
                        </m:sub>
                      </m:sSub>
                    </m:oMath>
                  </a14:m>
                  <a:r>
                    <a:rPr lang="cs-CZ" sz="2000" b="1">
                      <a:solidFill>
                        <a:srgbClr val="FF0000"/>
                      </a:solidFill>
                    </a:rPr>
                    <a:t>  </a:t>
                  </a:r>
                </a:p>
              </p:txBody>
            </p:sp>
          </mc:Choice>
          <mc:Fallback xmlns="">
            <p:sp>
              <p:nvSpPr>
                <p:cNvPr id="187" name="TextovéPole 186"/>
                <p:cNvSpPr txBox="1">
                  <a:spLocks noRot="1" noChangeAspect="1" noMove="1" noResize="1" noEditPoints="1" noAdjustHandles="1" noChangeArrowheads="1" noChangeShapeType="1" noTextEdit="1"/>
                </p:cNvSpPr>
                <p:nvPr/>
              </p:nvSpPr>
              <p:spPr>
                <a:xfrm>
                  <a:off x="4947815" y="1687725"/>
                  <a:ext cx="296708" cy="307777"/>
                </a:xfrm>
                <a:prstGeom prst="rect">
                  <a:avLst/>
                </a:prstGeom>
                <a:blipFill>
                  <a:blip r:embed="rId22"/>
                  <a:stretch>
                    <a:fillRect l="-22917" r="-14583" b="-18000"/>
                  </a:stretch>
                </a:blipFill>
              </p:spPr>
              <p:txBody>
                <a:bodyPr/>
                <a:lstStyle/>
                <a:p>
                  <a:r>
                    <a:rPr lang="cs-CZ">
                      <a:noFill/>
                    </a:rPr>
                    <a:t> </a:t>
                  </a:r>
                </a:p>
              </p:txBody>
            </p:sp>
          </mc:Fallback>
        </mc:AlternateContent>
        <p:cxnSp>
          <p:nvCxnSpPr>
            <p:cNvPr id="188" name="Přímá spojnice 187"/>
            <p:cNvCxnSpPr/>
            <p:nvPr/>
          </p:nvCxnSpPr>
          <p:spPr>
            <a:xfrm>
              <a:off x="4045862" y="2601541"/>
              <a:ext cx="1959823" cy="12709"/>
            </a:xfrm>
            <a:prstGeom prst="line">
              <a:avLst/>
            </a:prstGeom>
            <a:ln w="28575">
              <a:solidFill>
                <a:srgbClr val="00B0F0">
                  <a:alpha val="50196"/>
                </a:srgbClr>
              </a:solidFill>
              <a:prstDash val="sysDash"/>
            </a:ln>
          </p:spPr>
          <p:style>
            <a:lnRef idx="1">
              <a:schemeClr val="accent1"/>
            </a:lnRef>
            <a:fillRef idx="0">
              <a:schemeClr val="accent1"/>
            </a:fillRef>
            <a:effectRef idx="0">
              <a:schemeClr val="accent1"/>
            </a:effectRef>
            <a:fontRef idx="minor">
              <a:schemeClr val="tx1"/>
            </a:fontRef>
          </p:style>
        </p:cxnSp>
        <p:sp>
          <p:nvSpPr>
            <p:cNvPr id="189" name="Oblouk 188"/>
            <p:cNvSpPr/>
            <p:nvPr/>
          </p:nvSpPr>
          <p:spPr>
            <a:xfrm>
              <a:off x="4492102" y="2176900"/>
              <a:ext cx="723632" cy="724382"/>
            </a:xfrm>
            <a:prstGeom prst="arc">
              <a:avLst>
                <a:gd name="adj1" fmla="val 17306095"/>
                <a:gd name="adj2" fmla="val 54579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k-SK"/>
            </a:p>
          </p:txBody>
        </p:sp>
        <mc:AlternateContent xmlns:mc="http://schemas.openxmlformats.org/markup-compatibility/2006" xmlns:a14="http://schemas.microsoft.com/office/drawing/2010/main">
          <mc:Choice Requires="a14">
            <p:sp>
              <p:nvSpPr>
                <p:cNvPr id="190" name="TextovéPole 189"/>
                <p:cNvSpPr txBox="1"/>
                <p:nvPr/>
              </p:nvSpPr>
              <p:spPr>
                <a:xfrm>
                  <a:off x="4890371" y="2267584"/>
                  <a:ext cx="219355"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sk-SK" sz="2000" i="1" smtClean="0">
                            <a:latin typeface="Cambria Math" panose="02040503050406030204" pitchFamily="18" charset="0"/>
                            <a:ea typeface="Cambria Math" panose="02040503050406030204" pitchFamily="18" charset="0"/>
                          </a:rPr>
                          <m:t>𝛼</m:t>
                        </m:r>
                      </m:oMath>
                    </m:oMathPara>
                  </a14:m>
                  <a:endParaRPr lang="sk-SK" sz="2000"/>
                </a:p>
              </p:txBody>
            </p:sp>
          </mc:Choice>
          <mc:Fallback xmlns="">
            <p:sp>
              <p:nvSpPr>
                <p:cNvPr id="190" name="TextovéPole 189"/>
                <p:cNvSpPr txBox="1">
                  <a:spLocks noRot="1" noChangeAspect="1" noMove="1" noResize="1" noEditPoints="1" noAdjustHandles="1" noChangeArrowheads="1" noChangeShapeType="1" noTextEdit="1"/>
                </p:cNvSpPr>
                <p:nvPr/>
              </p:nvSpPr>
              <p:spPr>
                <a:xfrm>
                  <a:off x="4890371" y="2267584"/>
                  <a:ext cx="219355" cy="307777"/>
                </a:xfrm>
                <a:prstGeom prst="rect">
                  <a:avLst/>
                </a:prstGeom>
                <a:blipFill>
                  <a:blip r:embed="rId23"/>
                  <a:stretch>
                    <a:fillRect l="-13889" r="-13889"/>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92" name="TextovéPole 191"/>
                <p:cNvSpPr txBox="1"/>
                <p:nvPr/>
              </p:nvSpPr>
              <p:spPr>
                <a:xfrm>
                  <a:off x="4109339" y="1929279"/>
                  <a:ext cx="437491" cy="3319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cs-CZ" sz="2000" i="1" smtClean="0">
                                <a:solidFill>
                                  <a:srgbClr val="C00000"/>
                                </a:solidFill>
                                <a:latin typeface="Cambria Math" panose="02040503050406030204" pitchFamily="18" charset="0"/>
                              </a:rPr>
                            </m:ctrlPr>
                          </m:sSubPr>
                          <m:e>
                            <m:acc>
                              <m:accPr>
                                <m:chr m:val="⃗"/>
                                <m:ctrlPr>
                                  <a:rPr lang="cs-CZ" sz="2000" i="1" smtClean="0">
                                    <a:solidFill>
                                      <a:srgbClr val="C00000"/>
                                    </a:solidFill>
                                    <a:latin typeface="Cambria Math" panose="02040503050406030204" pitchFamily="18" charset="0"/>
                                  </a:rPr>
                                </m:ctrlPr>
                              </m:accPr>
                              <m:e>
                                <m:r>
                                  <a:rPr lang="sk-SK" sz="2000" b="0" i="1" smtClean="0">
                                    <a:solidFill>
                                      <a:srgbClr val="C00000"/>
                                    </a:solidFill>
                                    <a:latin typeface="Cambria Math" panose="02040503050406030204" pitchFamily="18" charset="0"/>
                                  </a:rPr>
                                  <m:t>𝑣</m:t>
                                </m:r>
                              </m:e>
                            </m:acc>
                          </m:e>
                          <m:sub>
                            <m:r>
                              <a:rPr lang="sk-SK" sz="2000" b="0" i="1" smtClean="0">
                                <a:solidFill>
                                  <a:srgbClr val="C00000"/>
                                </a:solidFill>
                                <a:latin typeface="Cambria Math" panose="02040503050406030204" pitchFamily="18" charset="0"/>
                              </a:rPr>
                              <m:t>0</m:t>
                            </m:r>
                            <m:r>
                              <a:rPr lang="sk-SK" sz="2000" b="0" i="1" smtClean="0">
                                <a:solidFill>
                                  <a:srgbClr val="C00000"/>
                                </a:solidFill>
                                <a:latin typeface="Cambria Math" panose="02040503050406030204" pitchFamily="18" charset="0"/>
                              </a:rPr>
                              <m:t>𝑦</m:t>
                            </m:r>
                          </m:sub>
                        </m:sSub>
                      </m:oMath>
                    </m:oMathPara>
                  </a14:m>
                  <a:endParaRPr lang="cs-CZ" sz="2000">
                    <a:solidFill>
                      <a:srgbClr val="C00000"/>
                    </a:solidFill>
                  </a:endParaRPr>
                </a:p>
              </p:txBody>
            </p:sp>
          </mc:Choice>
          <mc:Fallback xmlns="">
            <p:sp>
              <p:nvSpPr>
                <p:cNvPr id="192" name="TextovéPole 191"/>
                <p:cNvSpPr txBox="1">
                  <a:spLocks noRot="1" noChangeAspect="1" noMove="1" noResize="1" noEditPoints="1" noAdjustHandles="1" noChangeArrowheads="1" noChangeShapeType="1" noTextEdit="1"/>
                </p:cNvSpPr>
                <p:nvPr/>
              </p:nvSpPr>
              <p:spPr>
                <a:xfrm>
                  <a:off x="4109339" y="1929279"/>
                  <a:ext cx="437491" cy="331950"/>
                </a:xfrm>
                <a:prstGeom prst="rect">
                  <a:avLst/>
                </a:prstGeom>
                <a:blipFill>
                  <a:blip r:embed="rId24"/>
                  <a:stretch>
                    <a:fillRect l="-11111" t="-32727" r="-34722" b="-25455"/>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93" name="TextovéPole 192"/>
                <p:cNvSpPr txBox="1"/>
                <p:nvPr/>
              </p:nvSpPr>
              <p:spPr>
                <a:xfrm>
                  <a:off x="4807032" y="2650915"/>
                  <a:ext cx="42992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cs-CZ" sz="2000" i="1" smtClean="0">
                                <a:solidFill>
                                  <a:srgbClr val="C00000"/>
                                </a:solidFill>
                                <a:latin typeface="Cambria Math" panose="02040503050406030204" pitchFamily="18" charset="0"/>
                              </a:rPr>
                            </m:ctrlPr>
                          </m:sSubPr>
                          <m:e>
                            <m:acc>
                              <m:accPr>
                                <m:chr m:val="⃗"/>
                                <m:ctrlPr>
                                  <a:rPr lang="cs-CZ" sz="2000" i="1" smtClean="0">
                                    <a:solidFill>
                                      <a:srgbClr val="C00000"/>
                                    </a:solidFill>
                                    <a:latin typeface="Cambria Math" panose="02040503050406030204" pitchFamily="18" charset="0"/>
                                  </a:rPr>
                                </m:ctrlPr>
                              </m:accPr>
                              <m:e>
                                <m:r>
                                  <a:rPr lang="sk-SK" sz="2000" b="0" i="1" smtClean="0">
                                    <a:solidFill>
                                      <a:srgbClr val="C00000"/>
                                    </a:solidFill>
                                    <a:latin typeface="Cambria Math" panose="02040503050406030204" pitchFamily="18" charset="0"/>
                                  </a:rPr>
                                  <m:t>𝑣</m:t>
                                </m:r>
                              </m:e>
                            </m:acc>
                          </m:e>
                          <m:sub>
                            <m:r>
                              <a:rPr lang="sk-SK" sz="2000" b="0" i="1" smtClean="0">
                                <a:solidFill>
                                  <a:srgbClr val="C00000"/>
                                </a:solidFill>
                                <a:latin typeface="Cambria Math" panose="02040503050406030204" pitchFamily="18" charset="0"/>
                              </a:rPr>
                              <m:t>0</m:t>
                            </m:r>
                            <m:r>
                              <a:rPr lang="cs-CZ" sz="2000" b="0" i="1" smtClean="0">
                                <a:solidFill>
                                  <a:srgbClr val="C00000"/>
                                </a:solidFill>
                                <a:latin typeface="Cambria Math" panose="02040503050406030204" pitchFamily="18" charset="0"/>
                              </a:rPr>
                              <m:t>𝑥</m:t>
                            </m:r>
                          </m:sub>
                        </m:sSub>
                      </m:oMath>
                    </m:oMathPara>
                  </a14:m>
                  <a:endParaRPr lang="cs-CZ" sz="2000">
                    <a:solidFill>
                      <a:srgbClr val="C00000"/>
                    </a:solidFill>
                  </a:endParaRPr>
                </a:p>
              </p:txBody>
            </p:sp>
          </mc:Choice>
          <mc:Fallback xmlns="">
            <p:sp>
              <p:nvSpPr>
                <p:cNvPr id="193" name="TextovéPole 192"/>
                <p:cNvSpPr txBox="1">
                  <a:spLocks noRot="1" noChangeAspect="1" noMove="1" noResize="1" noEditPoints="1" noAdjustHandles="1" noChangeArrowheads="1" noChangeShapeType="1" noTextEdit="1"/>
                </p:cNvSpPr>
                <p:nvPr/>
              </p:nvSpPr>
              <p:spPr>
                <a:xfrm>
                  <a:off x="4807032" y="2650915"/>
                  <a:ext cx="429926" cy="307777"/>
                </a:xfrm>
                <a:prstGeom prst="rect">
                  <a:avLst/>
                </a:prstGeom>
                <a:blipFill>
                  <a:blip r:embed="rId25"/>
                  <a:stretch>
                    <a:fillRect l="-12857" t="-40000" r="-37143" b="-16000"/>
                  </a:stretch>
                </a:blipFill>
              </p:spPr>
              <p:txBody>
                <a:bodyPr/>
                <a:lstStyle/>
                <a:p>
                  <a:r>
                    <a:rPr lang="cs-CZ">
                      <a:noFill/>
                    </a:rPr>
                    <a:t> </a:t>
                  </a:r>
                </a:p>
              </p:txBody>
            </p:sp>
          </mc:Fallback>
        </mc:AlternateContent>
        <p:cxnSp>
          <p:nvCxnSpPr>
            <p:cNvPr id="194" name="Přímá spojnice se šipkou 193"/>
            <p:cNvCxnSpPr/>
            <p:nvPr/>
          </p:nvCxnSpPr>
          <p:spPr>
            <a:xfrm>
              <a:off x="4635797" y="2604639"/>
              <a:ext cx="473929" cy="325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5" name="Přímá spojnice se šipkou 194"/>
            <p:cNvCxnSpPr/>
            <p:nvPr/>
          </p:nvCxnSpPr>
          <p:spPr>
            <a:xfrm flipV="1">
              <a:off x="4655204" y="1986733"/>
              <a:ext cx="11330" cy="60130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6" name="TextovéPole 195"/>
                <p:cNvSpPr txBox="1"/>
                <p:nvPr/>
              </p:nvSpPr>
              <p:spPr>
                <a:xfrm>
                  <a:off x="5630122" y="1783181"/>
                  <a:ext cx="1629228"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sk-SK" sz="2000" i="1" smtClean="0">
                                <a:solidFill>
                                  <a:srgbClr val="C00000"/>
                                </a:solidFill>
                                <a:latin typeface="Cambria Math" panose="02040503050406030204" pitchFamily="18" charset="0"/>
                              </a:rPr>
                            </m:ctrlPr>
                          </m:sSubPr>
                          <m:e>
                            <m:r>
                              <a:rPr lang="cs-CZ" sz="2000" b="0" i="1" smtClean="0">
                                <a:solidFill>
                                  <a:srgbClr val="C00000"/>
                                </a:solidFill>
                                <a:latin typeface="Cambria Math" panose="02040503050406030204" pitchFamily="18" charset="0"/>
                              </a:rPr>
                              <m:t>𝑣</m:t>
                            </m:r>
                          </m:e>
                          <m:sub>
                            <m:r>
                              <a:rPr lang="cs-CZ" sz="2000" b="0" i="1" smtClean="0">
                                <a:solidFill>
                                  <a:srgbClr val="C00000"/>
                                </a:solidFill>
                                <a:latin typeface="Cambria Math" panose="02040503050406030204" pitchFamily="18" charset="0"/>
                              </a:rPr>
                              <m:t>0</m:t>
                            </m:r>
                            <m:r>
                              <a:rPr lang="cs-CZ" sz="2000" b="0" i="1" smtClean="0">
                                <a:solidFill>
                                  <a:srgbClr val="C00000"/>
                                </a:solidFill>
                                <a:latin typeface="Cambria Math" panose="02040503050406030204" pitchFamily="18" charset="0"/>
                              </a:rPr>
                              <m:t>𝑥</m:t>
                            </m:r>
                          </m:sub>
                        </m:sSub>
                        <m:r>
                          <a:rPr lang="cs-CZ" sz="2000" b="0" i="1" smtClean="0">
                            <a:solidFill>
                              <a:srgbClr val="C00000"/>
                            </a:solidFill>
                            <a:latin typeface="Cambria Math" panose="02040503050406030204" pitchFamily="18" charset="0"/>
                          </a:rPr>
                          <m:t>=</m:t>
                        </m:r>
                        <m:sSub>
                          <m:sSubPr>
                            <m:ctrlPr>
                              <a:rPr lang="cs-CZ" sz="2000" b="0" i="1" smtClean="0">
                                <a:solidFill>
                                  <a:srgbClr val="C00000"/>
                                </a:solidFill>
                                <a:latin typeface="Cambria Math" panose="02040503050406030204" pitchFamily="18" charset="0"/>
                              </a:rPr>
                            </m:ctrlPr>
                          </m:sSubPr>
                          <m:e>
                            <m:r>
                              <a:rPr lang="cs-CZ" sz="2000" b="0" i="1" smtClean="0">
                                <a:solidFill>
                                  <a:srgbClr val="C00000"/>
                                </a:solidFill>
                                <a:latin typeface="Cambria Math" panose="02040503050406030204" pitchFamily="18" charset="0"/>
                              </a:rPr>
                              <m:t>𝑣</m:t>
                            </m:r>
                          </m:e>
                          <m:sub>
                            <m:r>
                              <a:rPr lang="cs-CZ" sz="2000" b="0" i="1" smtClean="0">
                                <a:solidFill>
                                  <a:srgbClr val="C00000"/>
                                </a:solidFill>
                                <a:latin typeface="Cambria Math" panose="02040503050406030204" pitchFamily="18" charset="0"/>
                              </a:rPr>
                              <m:t>0</m:t>
                            </m:r>
                          </m:sub>
                        </m:sSub>
                        <m:func>
                          <m:funcPr>
                            <m:ctrlPr>
                              <a:rPr lang="cs-CZ" sz="2000" b="0" i="1" smtClean="0">
                                <a:solidFill>
                                  <a:srgbClr val="C00000"/>
                                </a:solidFill>
                                <a:latin typeface="Cambria Math" panose="02040503050406030204" pitchFamily="18" charset="0"/>
                              </a:rPr>
                            </m:ctrlPr>
                          </m:funcPr>
                          <m:fName>
                            <m:r>
                              <m:rPr>
                                <m:sty m:val="p"/>
                              </m:rPr>
                              <a:rPr lang="cs-CZ" sz="2000" b="0" i="0" smtClean="0">
                                <a:solidFill>
                                  <a:srgbClr val="C00000"/>
                                </a:solidFill>
                                <a:latin typeface="Cambria Math" panose="02040503050406030204" pitchFamily="18" charset="0"/>
                              </a:rPr>
                              <m:t>cos</m:t>
                            </m:r>
                          </m:fName>
                          <m:e>
                            <m:r>
                              <a:rPr lang="cs-CZ" sz="2000" b="0" i="1" smtClean="0">
                                <a:solidFill>
                                  <a:srgbClr val="C00000"/>
                                </a:solidFill>
                                <a:latin typeface="Cambria Math" panose="02040503050406030204" pitchFamily="18" charset="0"/>
                                <a:ea typeface="Cambria Math" panose="02040503050406030204" pitchFamily="18" charset="0"/>
                              </a:rPr>
                              <m:t>𝛼</m:t>
                            </m:r>
                          </m:e>
                        </m:func>
                      </m:oMath>
                    </m:oMathPara>
                  </a14:m>
                  <a:endParaRPr lang="sk-SK" sz="2000">
                    <a:solidFill>
                      <a:srgbClr val="C00000"/>
                    </a:solidFill>
                  </a:endParaRPr>
                </a:p>
              </p:txBody>
            </p:sp>
          </mc:Choice>
          <mc:Fallback xmlns="">
            <p:sp>
              <p:nvSpPr>
                <p:cNvPr id="196" name="TextovéPole 195"/>
                <p:cNvSpPr txBox="1">
                  <a:spLocks noRot="1" noChangeAspect="1" noMove="1" noResize="1" noEditPoints="1" noAdjustHandles="1" noChangeArrowheads="1" noChangeShapeType="1" noTextEdit="1"/>
                </p:cNvSpPr>
                <p:nvPr/>
              </p:nvSpPr>
              <p:spPr>
                <a:xfrm>
                  <a:off x="5630122" y="1783181"/>
                  <a:ext cx="1629228" cy="307777"/>
                </a:xfrm>
                <a:prstGeom prst="rect">
                  <a:avLst/>
                </a:prstGeom>
                <a:blipFill>
                  <a:blip r:embed="rId26"/>
                  <a:stretch>
                    <a:fillRect l="-1873" r="-1124" b="-16000"/>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97" name="TextovéPole 196"/>
                <p:cNvSpPr txBox="1"/>
                <p:nvPr/>
              </p:nvSpPr>
              <p:spPr>
                <a:xfrm>
                  <a:off x="5648327" y="2120401"/>
                  <a:ext cx="1599925" cy="3319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sk-SK" sz="2000" i="1" smtClean="0">
                                <a:solidFill>
                                  <a:srgbClr val="C00000"/>
                                </a:solidFill>
                                <a:latin typeface="Cambria Math" panose="02040503050406030204" pitchFamily="18" charset="0"/>
                              </a:rPr>
                            </m:ctrlPr>
                          </m:sSubPr>
                          <m:e>
                            <m:r>
                              <a:rPr lang="cs-CZ" sz="2000" b="0" i="1" smtClean="0">
                                <a:solidFill>
                                  <a:srgbClr val="C00000"/>
                                </a:solidFill>
                                <a:latin typeface="Cambria Math" panose="02040503050406030204" pitchFamily="18" charset="0"/>
                              </a:rPr>
                              <m:t>𝑣</m:t>
                            </m:r>
                          </m:e>
                          <m:sub>
                            <m:r>
                              <a:rPr lang="cs-CZ" sz="2000" b="0" i="1" smtClean="0">
                                <a:solidFill>
                                  <a:srgbClr val="C00000"/>
                                </a:solidFill>
                                <a:latin typeface="Cambria Math" panose="02040503050406030204" pitchFamily="18" charset="0"/>
                              </a:rPr>
                              <m:t>0</m:t>
                            </m:r>
                            <m:r>
                              <a:rPr lang="cs-CZ" sz="2000" b="0" i="1" smtClean="0">
                                <a:solidFill>
                                  <a:srgbClr val="C00000"/>
                                </a:solidFill>
                                <a:latin typeface="Cambria Math" panose="02040503050406030204" pitchFamily="18" charset="0"/>
                              </a:rPr>
                              <m:t>𝑦</m:t>
                            </m:r>
                          </m:sub>
                        </m:sSub>
                        <m:r>
                          <a:rPr lang="cs-CZ" sz="2000" b="0" i="1" smtClean="0">
                            <a:solidFill>
                              <a:srgbClr val="C00000"/>
                            </a:solidFill>
                            <a:latin typeface="Cambria Math" panose="02040503050406030204" pitchFamily="18" charset="0"/>
                          </a:rPr>
                          <m:t>=</m:t>
                        </m:r>
                        <m:sSub>
                          <m:sSubPr>
                            <m:ctrlPr>
                              <a:rPr lang="cs-CZ" sz="2000" b="0" i="1" smtClean="0">
                                <a:solidFill>
                                  <a:srgbClr val="C00000"/>
                                </a:solidFill>
                                <a:latin typeface="Cambria Math" panose="02040503050406030204" pitchFamily="18" charset="0"/>
                              </a:rPr>
                            </m:ctrlPr>
                          </m:sSubPr>
                          <m:e>
                            <m:r>
                              <a:rPr lang="cs-CZ" sz="2000" b="0" i="1" smtClean="0">
                                <a:solidFill>
                                  <a:srgbClr val="C00000"/>
                                </a:solidFill>
                                <a:latin typeface="Cambria Math" panose="02040503050406030204" pitchFamily="18" charset="0"/>
                              </a:rPr>
                              <m:t>𝑣</m:t>
                            </m:r>
                          </m:e>
                          <m:sub>
                            <m:r>
                              <a:rPr lang="cs-CZ" sz="2000" b="0" i="1" smtClean="0">
                                <a:solidFill>
                                  <a:srgbClr val="C00000"/>
                                </a:solidFill>
                                <a:latin typeface="Cambria Math" panose="02040503050406030204" pitchFamily="18" charset="0"/>
                              </a:rPr>
                              <m:t>0</m:t>
                            </m:r>
                          </m:sub>
                        </m:sSub>
                        <m:func>
                          <m:funcPr>
                            <m:ctrlPr>
                              <a:rPr lang="cs-CZ" sz="2000" b="0" i="1" smtClean="0">
                                <a:solidFill>
                                  <a:srgbClr val="C00000"/>
                                </a:solidFill>
                                <a:latin typeface="Cambria Math" panose="02040503050406030204" pitchFamily="18" charset="0"/>
                              </a:rPr>
                            </m:ctrlPr>
                          </m:funcPr>
                          <m:fName>
                            <m:r>
                              <m:rPr>
                                <m:sty m:val="p"/>
                              </m:rPr>
                              <a:rPr lang="cs-CZ" sz="2000" b="0" i="0" smtClean="0">
                                <a:solidFill>
                                  <a:srgbClr val="C00000"/>
                                </a:solidFill>
                                <a:latin typeface="Cambria Math" panose="02040503050406030204" pitchFamily="18" charset="0"/>
                              </a:rPr>
                              <m:t>sin</m:t>
                            </m:r>
                          </m:fName>
                          <m:e>
                            <m:r>
                              <a:rPr lang="cs-CZ" sz="2000" b="0" i="1" smtClean="0">
                                <a:solidFill>
                                  <a:srgbClr val="C00000"/>
                                </a:solidFill>
                                <a:latin typeface="Cambria Math" panose="02040503050406030204" pitchFamily="18" charset="0"/>
                                <a:ea typeface="Cambria Math" panose="02040503050406030204" pitchFamily="18" charset="0"/>
                              </a:rPr>
                              <m:t>𝛼</m:t>
                            </m:r>
                          </m:e>
                        </m:func>
                      </m:oMath>
                    </m:oMathPara>
                  </a14:m>
                  <a:endParaRPr lang="sk-SK" sz="2000">
                    <a:solidFill>
                      <a:srgbClr val="C00000"/>
                    </a:solidFill>
                  </a:endParaRPr>
                </a:p>
              </p:txBody>
            </p:sp>
          </mc:Choice>
          <mc:Fallback xmlns="">
            <p:sp>
              <p:nvSpPr>
                <p:cNvPr id="197" name="TextovéPole 196"/>
                <p:cNvSpPr txBox="1">
                  <a:spLocks noRot="1" noChangeAspect="1" noMove="1" noResize="1" noEditPoints="1" noAdjustHandles="1" noChangeArrowheads="1" noChangeShapeType="1" noTextEdit="1"/>
                </p:cNvSpPr>
                <p:nvPr/>
              </p:nvSpPr>
              <p:spPr>
                <a:xfrm>
                  <a:off x="5648327" y="2120401"/>
                  <a:ext cx="1599925" cy="331950"/>
                </a:xfrm>
                <a:prstGeom prst="rect">
                  <a:avLst/>
                </a:prstGeom>
                <a:blipFill>
                  <a:blip r:embed="rId27"/>
                  <a:stretch>
                    <a:fillRect l="-1908" r="-1145" b="-25926"/>
                  </a:stretch>
                </a:blipFill>
              </p:spPr>
              <p:txBody>
                <a:bodyPr/>
                <a:lstStyle/>
                <a:p>
                  <a:r>
                    <a:rPr lang="cs-CZ">
                      <a:noFill/>
                    </a:rPr>
                    <a:t> </a:t>
                  </a:r>
                </a:p>
              </p:txBody>
            </p:sp>
          </mc:Fallback>
        </mc:AlternateContent>
        <p:cxnSp>
          <p:nvCxnSpPr>
            <p:cNvPr id="198" name="Přímá spojnice 197"/>
            <p:cNvCxnSpPr/>
            <p:nvPr/>
          </p:nvCxnSpPr>
          <p:spPr>
            <a:xfrm flipV="1">
              <a:off x="7228549" y="5837853"/>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99" name="Přímá spojnice 198"/>
            <p:cNvCxnSpPr/>
            <p:nvPr/>
          </p:nvCxnSpPr>
          <p:spPr>
            <a:xfrm flipV="1">
              <a:off x="7539699" y="5837852"/>
              <a:ext cx="228600" cy="177800"/>
            </a:xfrm>
            <a:prstGeom prst="line">
              <a:avLst/>
            </a:prstGeom>
            <a:ln w="127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22354299"/>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7586133" cy="1325563"/>
          </a:xfrm>
        </p:spPr>
        <p:txBody>
          <a:bodyPr>
            <a:normAutofit/>
          </a:bodyPr>
          <a:lstStyle/>
          <a:p>
            <a:r>
              <a:rPr lang="cs-CZ" b="1"/>
              <a:t>Hody a vrhy – fyzikální základ</a:t>
            </a:r>
            <a:endParaRPr lang="en-GB"/>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14" y="-100584"/>
            <a:ext cx="2342693" cy="1152144"/>
          </a:xfrm>
          <a:prstGeom prst="rect">
            <a:avLst/>
          </a:prstGeom>
        </p:spPr>
      </p:pic>
      <p:sp>
        <p:nvSpPr>
          <p:cNvPr id="61" name="TextovéPole 60">
            <a:extLst>
              <a:ext uri="{FF2B5EF4-FFF2-40B4-BE49-F238E27FC236}">
                <a16:creationId xmlns:a16="http://schemas.microsoft.com/office/drawing/2014/main" id="{CA8C5A5D-6055-DDC6-20E9-F4FF65DD471D}"/>
              </a:ext>
            </a:extLst>
          </p:cNvPr>
          <p:cNvSpPr txBox="1"/>
          <p:nvPr/>
        </p:nvSpPr>
        <p:spPr>
          <a:xfrm>
            <a:off x="7712401" y="782658"/>
            <a:ext cx="2240897"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sk-SK"/>
              <a:t>VRH ŠIKMÝ</a:t>
            </a:r>
            <a:endParaRPr lang="cs-CZ"/>
          </a:p>
        </p:txBody>
      </p:sp>
      <p:pic>
        <p:nvPicPr>
          <p:cNvPr id="96" name="Picture 1"/>
          <p:cNvPicPr/>
          <p:nvPr/>
        </p:nvPicPr>
        <p:blipFill>
          <a:blip r:embed="rId4">
            <a:extLst>
              <a:ext uri="{28A0092B-C50C-407E-A947-70E740481C1C}">
                <a14:useLocalDpi xmlns:a14="http://schemas.microsoft.com/office/drawing/2010/main" val="0"/>
              </a:ext>
            </a:extLst>
          </a:blip>
          <a:srcRect/>
          <a:stretch>
            <a:fillRect/>
          </a:stretch>
        </p:blipFill>
        <p:spPr bwMode="auto">
          <a:xfrm>
            <a:off x="1875408" y="1949210"/>
            <a:ext cx="8695056" cy="3259144"/>
          </a:xfrm>
          <a:prstGeom prst="rect">
            <a:avLst/>
          </a:prstGeom>
          <a:noFill/>
          <a:ln>
            <a:noFill/>
          </a:ln>
        </p:spPr>
      </p:pic>
      <p:sp>
        <p:nvSpPr>
          <p:cNvPr id="97" name="TextovéPole 96"/>
          <p:cNvSpPr txBox="1"/>
          <p:nvPr/>
        </p:nvSpPr>
        <p:spPr>
          <a:xfrm>
            <a:off x="2789808" y="5590075"/>
            <a:ext cx="7993348" cy="830997"/>
          </a:xfrm>
          <a:prstGeom prst="rect">
            <a:avLst/>
          </a:prstGeom>
          <a:noFill/>
        </p:spPr>
        <p:txBody>
          <a:bodyPr wrap="square" rtlCol="0">
            <a:spAutoFit/>
          </a:bodyPr>
          <a:lstStyle/>
          <a:p>
            <a:r>
              <a:rPr lang="cs-CZ" sz="2400">
                <a:solidFill>
                  <a:srgbClr val="0070C0"/>
                </a:solidFill>
              </a:rPr>
              <a:t>- při zanedbaní odporu prostředí </a:t>
            </a:r>
            <a:r>
              <a:rPr lang="cs-CZ" sz="2400">
                <a:solidFill>
                  <a:srgbClr val="099652"/>
                </a:solidFill>
              </a:rPr>
              <a:t>– </a:t>
            </a:r>
            <a:r>
              <a:rPr lang="cs-CZ" sz="2400">
                <a:solidFill>
                  <a:srgbClr val="0070C0"/>
                </a:solidFill>
              </a:rPr>
              <a:t>trajektorie je část paraboly</a:t>
            </a:r>
          </a:p>
          <a:p>
            <a:r>
              <a:rPr lang="cs-CZ" sz="2400">
                <a:solidFill>
                  <a:srgbClr val="099652"/>
                </a:solidFill>
              </a:rPr>
              <a:t>- reálné podmínky – trajektorie se nazývá </a:t>
            </a:r>
            <a:r>
              <a:rPr lang="cs-CZ" sz="2400" b="1">
                <a:solidFill>
                  <a:srgbClr val="099652"/>
                </a:solidFill>
              </a:rPr>
              <a:t>balistická křivka</a:t>
            </a:r>
          </a:p>
        </p:txBody>
      </p:sp>
    </p:spTree>
    <p:extLst>
      <p:ext uri="{BB962C8B-B14F-4D97-AF65-F5344CB8AC3E}">
        <p14:creationId xmlns:p14="http://schemas.microsoft.com/office/powerpoint/2010/main" val="2382405290"/>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7586133" cy="1325563"/>
          </a:xfrm>
        </p:spPr>
        <p:txBody>
          <a:bodyPr>
            <a:normAutofit/>
          </a:bodyPr>
          <a:lstStyle/>
          <a:p>
            <a:r>
              <a:rPr lang="cs-CZ" b="1"/>
              <a:t>Hody a vrhy – fyzikální základ</a:t>
            </a:r>
            <a:endParaRPr lang="en-GB"/>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14" y="-100584"/>
            <a:ext cx="2342693" cy="1152144"/>
          </a:xfrm>
          <a:prstGeom prst="rect">
            <a:avLst/>
          </a:prstGeom>
        </p:spPr>
      </p:pic>
      <p:sp>
        <p:nvSpPr>
          <p:cNvPr id="7" name="Obdélník 6">
            <a:extLst>
              <a:ext uri="{FF2B5EF4-FFF2-40B4-BE49-F238E27FC236}">
                <a16:creationId xmlns:a16="http://schemas.microsoft.com/office/drawing/2014/main" id="{2C14CC94-9797-3F50-FFD5-0D7A18771F24}"/>
              </a:ext>
            </a:extLst>
          </p:cNvPr>
          <p:cNvSpPr/>
          <p:nvPr/>
        </p:nvSpPr>
        <p:spPr>
          <a:xfrm>
            <a:off x="3955203" y="1511374"/>
            <a:ext cx="4469130" cy="523220"/>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sk-SK" sz="2800"/>
              <a:t>POPIS ROTAČNÍHO POHYBU</a:t>
            </a:r>
            <a:endParaRPr lang="en-GB" sz="2800"/>
          </a:p>
        </p:txBody>
      </p:sp>
      <p:grpSp>
        <p:nvGrpSpPr>
          <p:cNvPr id="4" name="Skupina 3"/>
          <p:cNvGrpSpPr/>
          <p:nvPr/>
        </p:nvGrpSpPr>
        <p:grpSpPr>
          <a:xfrm>
            <a:off x="228600" y="2438991"/>
            <a:ext cx="11772209" cy="4034961"/>
            <a:chOff x="228600" y="2438991"/>
            <a:chExt cx="11772209" cy="4034961"/>
          </a:xfrm>
        </p:grpSpPr>
        <p:sp>
          <p:nvSpPr>
            <p:cNvPr id="3" name="Ovál 2"/>
            <p:cNvSpPr/>
            <p:nvPr/>
          </p:nvSpPr>
          <p:spPr>
            <a:xfrm>
              <a:off x="228600" y="2551176"/>
              <a:ext cx="3600000" cy="3600000"/>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cs-CZ"/>
            </a:p>
          </p:txBody>
        </p:sp>
        <p:sp>
          <p:nvSpPr>
            <p:cNvPr id="15" name="Výsečový 14"/>
            <p:cNvSpPr/>
            <p:nvPr/>
          </p:nvSpPr>
          <p:spPr>
            <a:xfrm rot="5400000">
              <a:off x="1501392" y="3811177"/>
              <a:ext cx="1080000" cy="1080000"/>
            </a:xfrm>
            <a:prstGeom prst="pi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cs-CZ">
                <a:solidFill>
                  <a:schemeClr val="tx1"/>
                </a:solidFill>
              </a:endParaRPr>
            </a:p>
          </p:txBody>
        </p:sp>
        <p:cxnSp>
          <p:nvCxnSpPr>
            <p:cNvPr id="5" name="Přímá spojnice 4"/>
            <p:cNvCxnSpPr/>
            <p:nvPr/>
          </p:nvCxnSpPr>
          <p:spPr>
            <a:xfrm flipH="1">
              <a:off x="2028600" y="3085206"/>
              <a:ext cx="1331650" cy="126597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Přímá spojnice 11"/>
            <p:cNvCxnSpPr>
              <a:stCxn id="13" idx="1"/>
            </p:cNvCxnSpPr>
            <p:nvPr/>
          </p:nvCxnSpPr>
          <p:spPr>
            <a:xfrm flipH="1">
              <a:off x="2028600" y="4351176"/>
              <a:ext cx="186700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TextovéPole 12"/>
            <p:cNvSpPr txBox="1"/>
            <p:nvPr/>
          </p:nvSpPr>
          <p:spPr>
            <a:xfrm>
              <a:off x="3895608" y="4166510"/>
              <a:ext cx="320040" cy="369332"/>
            </a:xfrm>
            <a:prstGeom prst="rect">
              <a:avLst/>
            </a:prstGeom>
            <a:noFill/>
          </p:spPr>
          <p:txBody>
            <a:bodyPr wrap="square" rtlCol="0">
              <a:spAutoFit/>
            </a:bodyPr>
            <a:lstStyle/>
            <a:p>
              <a:r>
                <a:rPr lang="cs-CZ"/>
                <a:t>A</a:t>
              </a:r>
            </a:p>
          </p:txBody>
        </p:sp>
        <p:sp>
          <p:nvSpPr>
            <p:cNvPr id="17" name="TextovéPole 16"/>
            <p:cNvSpPr txBox="1"/>
            <p:nvPr/>
          </p:nvSpPr>
          <p:spPr>
            <a:xfrm>
              <a:off x="3301392" y="2778814"/>
              <a:ext cx="320040" cy="369332"/>
            </a:xfrm>
            <a:prstGeom prst="rect">
              <a:avLst/>
            </a:prstGeom>
            <a:noFill/>
          </p:spPr>
          <p:txBody>
            <a:bodyPr wrap="square" rtlCol="0">
              <a:spAutoFit/>
            </a:bodyPr>
            <a:lstStyle/>
            <a:p>
              <a:r>
                <a:rPr lang="cs-CZ"/>
                <a:t>B</a:t>
              </a:r>
            </a:p>
          </p:txBody>
        </p:sp>
        <p:cxnSp>
          <p:nvCxnSpPr>
            <p:cNvPr id="18" name="Přímá spojnice 17"/>
            <p:cNvCxnSpPr/>
            <p:nvPr/>
          </p:nvCxnSpPr>
          <p:spPr>
            <a:xfrm>
              <a:off x="2041392" y="4351176"/>
              <a:ext cx="0" cy="5400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Přímá spojnice 22"/>
            <p:cNvCxnSpPr/>
            <p:nvPr/>
          </p:nvCxnSpPr>
          <p:spPr>
            <a:xfrm>
              <a:off x="1904232" y="4793609"/>
              <a:ext cx="155448" cy="963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Přímá spojnice 26"/>
            <p:cNvCxnSpPr/>
            <p:nvPr/>
          </p:nvCxnSpPr>
          <p:spPr>
            <a:xfrm flipV="1">
              <a:off x="1904232" y="4890006"/>
              <a:ext cx="155448" cy="963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Oblouk 24"/>
            <p:cNvSpPr/>
            <p:nvPr/>
          </p:nvSpPr>
          <p:spPr>
            <a:xfrm>
              <a:off x="2296859" y="3632027"/>
              <a:ext cx="908137" cy="1318027"/>
            </a:xfrm>
            <a:prstGeom prst="arc">
              <a:avLst>
                <a:gd name="adj1" fmla="val 16200000"/>
                <a:gd name="adj2" fmla="val 403095"/>
              </a:avLst>
            </a:prstGeom>
            <a:ln>
              <a:solidFill>
                <a:srgbClr val="09965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mc:AlternateContent xmlns:mc="http://schemas.openxmlformats.org/markup-compatibility/2006" xmlns:a14="http://schemas.microsoft.com/office/drawing/2010/main">
          <mc:Choice Requires="a14">
            <p:sp>
              <p:nvSpPr>
                <p:cNvPr id="28" name="TextovéPole 27"/>
                <p:cNvSpPr txBox="1"/>
                <p:nvPr/>
              </p:nvSpPr>
              <p:spPr>
                <a:xfrm>
                  <a:off x="2678263" y="3875358"/>
                  <a:ext cx="260969" cy="33855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cs-CZ" sz="2200" i="1" smtClean="0">
                            <a:solidFill>
                              <a:srgbClr val="099652"/>
                            </a:solidFill>
                            <a:latin typeface="Cambria Math" panose="02040503050406030204" pitchFamily="18" charset="0"/>
                            <a:ea typeface="Cambria Math" panose="02040503050406030204" pitchFamily="18" charset="0"/>
                          </a:rPr>
                          <m:t>𝜑</m:t>
                        </m:r>
                      </m:oMath>
                    </m:oMathPara>
                  </a14:m>
                  <a:endParaRPr lang="cs-CZ" sz="2200">
                    <a:solidFill>
                      <a:srgbClr val="099652"/>
                    </a:solidFill>
                  </a:endParaRPr>
                </a:p>
              </p:txBody>
            </p:sp>
          </mc:Choice>
          <mc:Fallback xmlns="">
            <p:sp>
              <p:nvSpPr>
                <p:cNvPr id="28" name="TextovéPole 27"/>
                <p:cNvSpPr txBox="1">
                  <a:spLocks noRot="1" noChangeAspect="1" noMove="1" noResize="1" noEditPoints="1" noAdjustHandles="1" noChangeArrowheads="1" noChangeShapeType="1" noTextEdit="1"/>
                </p:cNvSpPr>
                <p:nvPr/>
              </p:nvSpPr>
              <p:spPr>
                <a:xfrm>
                  <a:off x="2678263" y="3875358"/>
                  <a:ext cx="260969" cy="338554"/>
                </a:xfrm>
                <a:prstGeom prst="rect">
                  <a:avLst/>
                </a:prstGeom>
                <a:blipFill>
                  <a:blip r:embed="rId4"/>
                  <a:stretch>
                    <a:fillRect l="-25581" r="-23256" b="-25455"/>
                  </a:stretch>
                </a:blipFill>
              </p:spPr>
              <p:txBody>
                <a:bodyPr/>
                <a:lstStyle/>
                <a:p>
                  <a:r>
                    <a:rPr lang="cs-CZ">
                      <a:noFill/>
                    </a:rPr>
                    <a:t> </a:t>
                  </a:r>
                </a:p>
              </p:txBody>
            </p:sp>
          </mc:Fallback>
        </mc:AlternateContent>
        <p:sp>
          <p:nvSpPr>
            <p:cNvPr id="37" name="TextovéPole 36"/>
            <p:cNvSpPr txBox="1"/>
            <p:nvPr/>
          </p:nvSpPr>
          <p:spPr>
            <a:xfrm>
              <a:off x="5243682" y="2439146"/>
              <a:ext cx="2235827" cy="707886"/>
            </a:xfrm>
            <a:prstGeom prst="rect">
              <a:avLst/>
            </a:prstGeom>
            <a:noFill/>
          </p:spPr>
          <p:txBody>
            <a:bodyPr wrap="square" rtlCol="0">
              <a:spAutoFit/>
            </a:bodyPr>
            <a:lstStyle/>
            <a:p>
              <a:r>
                <a:rPr lang="cs-CZ" sz="2000"/>
                <a:t>úhel = úhlová dráha</a:t>
              </a:r>
            </a:p>
            <a:p>
              <a:r>
                <a:rPr lang="cs-CZ" sz="2000"/>
                <a:t>jednotka rad</a:t>
              </a:r>
            </a:p>
          </p:txBody>
        </p:sp>
        <p:sp>
          <p:nvSpPr>
            <p:cNvPr id="39" name="TextovéPole 38"/>
            <p:cNvSpPr txBox="1"/>
            <p:nvPr/>
          </p:nvSpPr>
          <p:spPr>
            <a:xfrm>
              <a:off x="5247645" y="3688349"/>
              <a:ext cx="2149851" cy="707886"/>
            </a:xfrm>
            <a:prstGeom prst="rect">
              <a:avLst/>
            </a:prstGeom>
            <a:noFill/>
          </p:spPr>
          <p:txBody>
            <a:bodyPr wrap="square" rtlCol="0">
              <a:spAutoFit/>
            </a:bodyPr>
            <a:lstStyle/>
            <a:p>
              <a:r>
                <a:rPr lang="cs-CZ" sz="2000"/>
                <a:t>úhlová rychlost</a:t>
              </a:r>
            </a:p>
            <a:p>
              <a:r>
                <a:rPr lang="cs-CZ" sz="2000"/>
                <a:t>jednotka rad·s</a:t>
              </a:r>
              <a:r>
                <a:rPr lang="cs-CZ" sz="2000" baseline="30000"/>
                <a:t>-1</a:t>
              </a:r>
              <a:r>
                <a:rPr lang="cs-CZ" sz="2000"/>
                <a:t> </a:t>
              </a:r>
            </a:p>
          </p:txBody>
        </p:sp>
        <mc:AlternateContent xmlns:mc="http://schemas.openxmlformats.org/markup-compatibility/2006" xmlns:a14="http://schemas.microsoft.com/office/drawing/2010/main">
          <mc:Choice Requires="a14">
            <p:sp>
              <p:nvSpPr>
                <p:cNvPr id="41" name="TextovéPole 40"/>
                <p:cNvSpPr txBox="1"/>
                <p:nvPr/>
              </p:nvSpPr>
              <p:spPr>
                <a:xfrm>
                  <a:off x="4744593" y="2476529"/>
                  <a:ext cx="260969" cy="33855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cs-CZ" sz="2200" i="1" smtClean="0">
                            <a:solidFill>
                              <a:srgbClr val="099652"/>
                            </a:solidFill>
                            <a:latin typeface="Cambria Math" panose="02040503050406030204" pitchFamily="18" charset="0"/>
                            <a:ea typeface="Cambria Math" panose="02040503050406030204" pitchFamily="18" charset="0"/>
                          </a:rPr>
                          <m:t>𝜑</m:t>
                        </m:r>
                      </m:oMath>
                    </m:oMathPara>
                  </a14:m>
                  <a:endParaRPr lang="cs-CZ" sz="2200">
                    <a:solidFill>
                      <a:srgbClr val="099652"/>
                    </a:solidFill>
                  </a:endParaRPr>
                </a:p>
              </p:txBody>
            </p:sp>
          </mc:Choice>
          <mc:Fallback xmlns="">
            <p:sp>
              <p:nvSpPr>
                <p:cNvPr id="41" name="TextovéPole 40"/>
                <p:cNvSpPr txBox="1">
                  <a:spLocks noRot="1" noChangeAspect="1" noMove="1" noResize="1" noEditPoints="1" noAdjustHandles="1" noChangeArrowheads="1" noChangeShapeType="1" noTextEdit="1"/>
                </p:cNvSpPr>
                <p:nvPr/>
              </p:nvSpPr>
              <p:spPr>
                <a:xfrm>
                  <a:off x="4744593" y="2476529"/>
                  <a:ext cx="260969" cy="338554"/>
                </a:xfrm>
                <a:prstGeom prst="rect">
                  <a:avLst/>
                </a:prstGeom>
                <a:blipFill>
                  <a:blip r:embed="rId5"/>
                  <a:stretch>
                    <a:fillRect l="-25581" r="-23256" b="-25000"/>
                  </a:stretch>
                </a:blipFill>
              </p:spPr>
              <p:txBody>
                <a:bodyPr/>
                <a:lstStyle/>
                <a:p>
                  <a:r>
                    <a:rPr lang="cs-CZ">
                      <a:noFill/>
                    </a:rPr>
                    <a:t> </a:t>
                  </a:r>
                </a:p>
              </p:txBody>
            </p:sp>
          </mc:Fallback>
        </mc:AlternateContent>
        <p:sp>
          <p:nvSpPr>
            <p:cNvPr id="42" name="TextovéPole 41"/>
            <p:cNvSpPr txBox="1"/>
            <p:nvPr/>
          </p:nvSpPr>
          <p:spPr>
            <a:xfrm>
              <a:off x="4766688" y="3705179"/>
              <a:ext cx="197170" cy="338554"/>
            </a:xfrm>
            <a:prstGeom prst="rect">
              <a:avLst/>
            </a:prstGeom>
            <a:noFill/>
          </p:spPr>
          <p:txBody>
            <a:bodyPr wrap="none" lIns="0" tIns="0" rIns="0" bIns="0" rtlCol="0">
              <a:spAutoFit/>
            </a:bodyPr>
            <a:lstStyle/>
            <a:p>
              <a:r>
                <a:rPr lang="el-GR" sz="2200">
                  <a:solidFill>
                    <a:srgbClr val="099652"/>
                  </a:solidFill>
                </a:rPr>
                <a:t>ω</a:t>
              </a:r>
              <a:endParaRPr lang="cs-CZ" sz="2200">
                <a:solidFill>
                  <a:srgbClr val="099652"/>
                </a:solidFill>
              </a:endParaRPr>
            </a:p>
          </p:txBody>
        </p:sp>
        <p:sp>
          <p:nvSpPr>
            <p:cNvPr id="43" name="TextovéPole 42"/>
            <p:cNvSpPr txBox="1"/>
            <p:nvPr/>
          </p:nvSpPr>
          <p:spPr>
            <a:xfrm>
              <a:off x="8255757" y="2438991"/>
              <a:ext cx="3745052" cy="1015663"/>
            </a:xfrm>
            <a:prstGeom prst="rect">
              <a:avLst/>
            </a:prstGeom>
            <a:noFill/>
          </p:spPr>
          <p:txBody>
            <a:bodyPr wrap="square" rtlCol="0">
              <a:spAutoFit/>
            </a:bodyPr>
            <a:lstStyle/>
            <a:p>
              <a:r>
                <a:rPr lang="cs-CZ" sz="2000"/>
                <a:t>obvodová dráha = vzdálenost mezi bodem A </a:t>
              </a:r>
              <a:r>
                <a:rPr lang="cs-CZ" sz="2000" err="1"/>
                <a:t>a</a:t>
              </a:r>
              <a:r>
                <a:rPr lang="cs-CZ" sz="2000"/>
                <a:t> B  na obvodu kružnice</a:t>
              </a:r>
            </a:p>
            <a:p>
              <a:r>
                <a:rPr lang="cs-CZ" sz="2000"/>
                <a:t>jednotka m</a:t>
              </a:r>
            </a:p>
          </p:txBody>
        </p:sp>
        <p:sp>
          <p:nvSpPr>
            <p:cNvPr id="45" name="TextovéPole 44"/>
            <p:cNvSpPr txBox="1"/>
            <p:nvPr/>
          </p:nvSpPr>
          <p:spPr>
            <a:xfrm>
              <a:off x="7947859" y="2457279"/>
              <a:ext cx="110608" cy="338554"/>
            </a:xfrm>
            <a:prstGeom prst="rect">
              <a:avLst/>
            </a:prstGeom>
            <a:noFill/>
            <a:ln>
              <a:noFill/>
            </a:ln>
          </p:spPr>
          <p:txBody>
            <a:bodyPr wrap="none" lIns="0" tIns="0" rIns="0" bIns="0" rtlCol="0">
              <a:spAutoFit/>
            </a:bodyPr>
            <a:lstStyle/>
            <a:p>
              <a:r>
                <a:rPr lang="cs-CZ" sz="2200">
                  <a:solidFill>
                    <a:srgbClr val="C00000"/>
                  </a:solidFill>
                </a:rPr>
                <a:t>s</a:t>
              </a:r>
            </a:p>
          </p:txBody>
        </p:sp>
        <p:sp>
          <p:nvSpPr>
            <p:cNvPr id="47" name="Oblouk 46"/>
            <p:cNvSpPr/>
            <p:nvPr/>
          </p:nvSpPr>
          <p:spPr>
            <a:xfrm rot="159772">
              <a:off x="1994691" y="2991878"/>
              <a:ext cx="1820661" cy="2558938"/>
            </a:xfrm>
            <a:prstGeom prst="arc">
              <a:avLst>
                <a:gd name="adj1" fmla="val 17175852"/>
                <a:gd name="adj2" fmla="val 163046"/>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
          <p:nvSpPr>
            <p:cNvPr id="48" name="TextovéPole 47"/>
            <p:cNvSpPr txBox="1"/>
            <p:nvPr/>
          </p:nvSpPr>
          <p:spPr>
            <a:xfrm>
              <a:off x="3784461" y="3405473"/>
              <a:ext cx="110608" cy="338554"/>
            </a:xfrm>
            <a:prstGeom prst="rect">
              <a:avLst/>
            </a:prstGeom>
            <a:noFill/>
            <a:ln>
              <a:noFill/>
            </a:ln>
          </p:spPr>
          <p:txBody>
            <a:bodyPr wrap="none" lIns="0" tIns="0" rIns="0" bIns="0" rtlCol="0">
              <a:spAutoFit/>
            </a:bodyPr>
            <a:lstStyle/>
            <a:p>
              <a:r>
                <a:rPr lang="cs-CZ" sz="2200">
                  <a:solidFill>
                    <a:srgbClr val="C00000"/>
                  </a:solidFill>
                </a:rPr>
                <a:t>s</a:t>
              </a:r>
            </a:p>
          </p:txBody>
        </p:sp>
        <p:sp>
          <p:nvSpPr>
            <p:cNvPr id="49" name="TextovéPole 48"/>
            <p:cNvSpPr txBox="1"/>
            <p:nvPr/>
          </p:nvSpPr>
          <p:spPr>
            <a:xfrm>
              <a:off x="8251222" y="3674190"/>
              <a:ext cx="3745052" cy="707886"/>
            </a:xfrm>
            <a:prstGeom prst="rect">
              <a:avLst/>
            </a:prstGeom>
            <a:noFill/>
          </p:spPr>
          <p:txBody>
            <a:bodyPr wrap="square" rtlCol="0">
              <a:spAutoFit/>
            </a:bodyPr>
            <a:lstStyle/>
            <a:p>
              <a:r>
                <a:rPr lang="cs-CZ" sz="2000"/>
                <a:t>obvodová rychlost</a:t>
              </a:r>
            </a:p>
            <a:p>
              <a:r>
                <a:rPr lang="cs-CZ" sz="2000"/>
                <a:t>jednotka m·s</a:t>
              </a:r>
              <a:r>
                <a:rPr lang="cs-CZ" sz="2000" baseline="30000"/>
                <a:t>-1</a:t>
              </a:r>
            </a:p>
          </p:txBody>
        </p:sp>
        <p:sp>
          <p:nvSpPr>
            <p:cNvPr id="50" name="TextovéPole 49"/>
            <p:cNvSpPr txBox="1"/>
            <p:nvPr/>
          </p:nvSpPr>
          <p:spPr>
            <a:xfrm>
              <a:off x="7943324" y="3692478"/>
              <a:ext cx="126638" cy="338554"/>
            </a:xfrm>
            <a:prstGeom prst="rect">
              <a:avLst/>
            </a:prstGeom>
            <a:noFill/>
            <a:ln>
              <a:noFill/>
            </a:ln>
          </p:spPr>
          <p:txBody>
            <a:bodyPr wrap="none" lIns="0" tIns="0" rIns="0" bIns="0" rtlCol="0">
              <a:spAutoFit/>
            </a:bodyPr>
            <a:lstStyle/>
            <a:p>
              <a:r>
                <a:rPr lang="cs-CZ" sz="2200">
                  <a:solidFill>
                    <a:srgbClr val="C00000"/>
                  </a:solidFill>
                </a:rPr>
                <a:t>v</a:t>
              </a:r>
            </a:p>
          </p:txBody>
        </p:sp>
        <mc:AlternateContent xmlns:mc="http://schemas.openxmlformats.org/markup-compatibility/2006" xmlns:a14="http://schemas.microsoft.com/office/drawing/2010/main">
          <mc:Choice Requires="a14">
            <p:sp>
              <p:nvSpPr>
                <p:cNvPr id="31" name="TextovéPole 30"/>
                <p:cNvSpPr txBox="1"/>
                <p:nvPr/>
              </p:nvSpPr>
              <p:spPr>
                <a:xfrm>
                  <a:off x="5363836" y="4396235"/>
                  <a:ext cx="915059" cy="5781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cs-CZ" sz="2000" i="0" smtClean="0">
                            <a:solidFill>
                              <a:srgbClr val="099652"/>
                            </a:solidFill>
                            <a:latin typeface="Cambria Math" panose="02040503050406030204" pitchFamily="18" charset="0"/>
                            <a:ea typeface="Cambria Math" panose="02040503050406030204" pitchFamily="18" charset="0"/>
                          </a:rPr>
                          <m:t>ω</m:t>
                        </m:r>
                        <m:r>
                          <a:rPr lang="cs-CZ" sz="2000" b="0" i="0" smtClean="0">
                            <a:solidFill>
                              <a:srgbClr val="099652"/>
                            </a:solidFill>
                            <a:latin typeface="Cambria Math" panose="02040503050406030204" pitchFamily="18" charset="0"/>
                            <a:ea typeface="Cambria Math" panose="02040503050406030204" pitchFamily="18" charset="0"/>
                          </a:rPr>
                          <m:t>=</m:t>
                        </m:r>
                        <m:f>
                          <m:fPr>
                            <m:ctrlPr>
                              <a:rPr lang="cs-CZ" sz="2000" i="1" smtClean="0">
                                <a:solidFill>
                                  <a:srgbClr val="099652"/>
                                </a:solidFill>
                                <a:latin typeface="Cambria Math" panose="02040503050406030204" pitchFamily="18" charset="0"/>
                              </a:rPr>
                            </m:ctrlPr>
                          </m:fPr>
                          <m:num>
                            <m:r>
                              <a:rPr lang="cs-CZ" sz="2000" i="0" smtClean="0">
                                <a:solidFill>
                                  <a:srgbClr val="099652"/>
                                </a:solidFill>
                                <a:latin typeface="Cambria Math" panose="02040503050406030204" pitchFamily="18" charset="0"/>
                                <a:ea typeface="Cambria Math" panose="02040503050406030204" pitchFamily="18" charset="0"/>
                              </a:rPr>
                              <m:t>∆</m:t>
                            </m:r>
                            <m:r>
                              <m:rPr>
                                <m:sty m:val="p"/>
                              </m:rPr>
                              <a:rPr lang="cs-CZ" sz="2000" i="0" smtClean="0">
                                <a:solidFill>
                                  <a:srgbClr val="099652"/>
                                </a:solidFill>
                                <a:latin typeface="Cambria Math" panose="02040503050406030204" pitchFamily="18" charset="0"/>
                                <a:ea typeface="Cambria Math" panose="02040503050406030204" pitchFamily="18" charset="0"/>
                              </a:rPr>
                              <m:t>φ</m:t>
                            </m:r>
                          </m:num>
                          <m:den>
                            <m:r>
                              <a:rPr lang="cs-CZ" sz="2000" i="0" smtClean="0">
                                <a:solidFill>
                                  <a:srgbClr val="099652"/>
                                </a:solidFill>
                                <a:latin typeface="Cambria Math" panose="02040503050406030204" pitchFamily="18" charset="0"/>
                                <a:ea typeface="Cambria Math" panose="02040503050406030204" pitchFamily="18" charset="0"/>
                              </a:rPr>
                              <m:t>∆</m:t>
                            </m:r>
                            <m:r>
                              <m:rPr>
                                <m:sty m:val="p"/>
                              </m:rPr>
                              <a:rPr lang="cs-CZ" sz="2000" b="0" i="0" smtClean="0">
                                <a:solidFill>
                                  <a:srgbClr val="099652"/>
                                </a:solidFill>
                                <a:latin typeface="Cambria Math" panose="02040503050406030204" pitchFamily="18" charset="0"/>
                                <a:ea typeface="Cambria Math" panose="02040503050406030204" pitchFamily="18" charset="0"/>
                              </a:rPr>
                              <m:t>t</m:t>
                            </m:r>
                          </m:den>
                        </m:f>
                      </m:oMath>
                    </m:oMathPara>
                  </a14:m>
                  <a:endParaRPr lang="cs-CZ" sz="2000">
                    <a:solidFill>
                      <a:srgbClr val="099652"/>
                    </a:solidFill>
                  </a:endParaRPr>
                </a:p>
              </p:txBody>
            </p:sp>
          </mc:Choice>
          <mc:Fallback xmlns="">
            <p:sp>
              <p:nvSpPr>
                <p:cNvPr id="31" name="TextovéPole 30"/>
                <p:cNvSpPr txBox="1">
                  <a:spLocks noRot="1" noChangeAspect="1" noMove="1" noResize="1" noEditPoints="1" noAdjustHandles="1" noChangeArrowheads="1" noChangeShapeType="1" noTextEdit="1"/>
                </p:cNvSpPr>
                <p:nvPr/>
              </p:nvSpPr>
              <p:spPr>
                <a:xfrm>
                  <a:off x="5363836" y="4396235"/>
                  <a:ext cx="915059" cy="578172"/>
                </a:xfrm>
                <a:prstGeom prst="rect">
                  <a:avLst/>
                </a:prstGeom>
                <a:blipFill>
                  <a:blip r:embed="rId6"/>
                  <a:stretch>
                    <a:fillRect/>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52" name="TextovéPole 51"/>
                <p:cNvSpPr txBox="1"/>
                <p:nvPr/>
              </p:nvSpPr>
              <p:spPr>
                <a:xfrm>
                  <a:off x="8424333" y="4351553"/>
                  <a:ext cx="815672" cy="5781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cs-CZ" sz="2000" b="0" i="0" smtClean="0">
                            <a:solidFill>
                              <a:srgbClr val="C00000"/>
                            </a:solidFill>
                            <a:latin typeface="Cambria Math" panose="02040503050406030204" pitchFamily="18" charset="0"/>
                            <a:ea typeface="Cambria Math" panose="02040503050406030204" pitchFamily="18" charset="0"/>
                          </a:rPr>
                          <m:t>v</m:t>
                        </m:r>
                        <m:r>
                          <a:rPr lang="cs-CZ" sz="2000" b="0" i="0" smtClean="0">
                            <a:solidFill>
                              <a:srgbClr val="C00000"/>
                            </a:solidFill>
                            <a:latin typeface="Cambria Math" panose="02040503050406030204" pitchFamily="18" charset="0"/>
                            <a:ea typeface="Cambria Math" panose="02040503050406030204" pitchFamily="18" charset="0"/>
                          </a:rPr>
                          <m:t>=</m:t>
                        </m:r>
                        <m:f>
                          <m:fPr>
                            <m:ctrlPr>
                              <a:rPr lang="cs-CZ" sz="2000" i="1" smtClean="0">
                                <a:solidFill>
                                  <a:srgbClr val="C00000"/>
                                </a:solidFill>
                                <a:latin typeface="Cambria Math" panose="02040503050406030204" pitchFamily="18" charset="0"/>
                              </a:rPr>
                            </m:ctrlPr>
                          </m:fPr>
                          <m:num>
                            <m:r>
                              <a:rPr lang="cs-CZ" sz="2000" i="0" smtClean="0">
                                <a:solidFill>
                                  <a:srgbClr val="C00000"/>
                                </a:solidFill>
                                <a:latin typeface="Cambria Math" panose="02040503050406030204" pitchFamily="18" charset="0"/>
                                <a:ea typeface="Cambria Math" panose="02040503050406030204" pitchFamily="18" charset="0"/>
                              </a:rPr>
                              <m:t>∆</m:t>
                            </m:r>
                            <m:r>
                              <m:rPr>
                                <m:sty m:val="p"/>
                              </m:rPr>
                              <a:rPr lang="cs-CZ" sz="2000" b="0" i="0" smtClean="0">
                                <a:solidFill>
                                  <a:srgbClr val="C00000"/>
                                </a:solidFill>
                                <a:latin typeface="Cambria Math" panose="02040503050406030204" pitchFamily="18" charset="0"/>
                                <a:ea typeface="Cambria Math" panose="02040503050406030204" pitchFamily="18" charset="0"/>
                              </a:rPr>
                              <m:t>s</m:t>
                            </m:r>
                          </m:num>
                          <m:den>
                            <m:r>
                              <a:rPr lang="cs-CZ" sz="2000" i="0" smtClean="0">
                                <a:solidFill>
                                  <a:srgbClr val="C00000"/>
                                </a:solidFill>
                                <a:latin typeface="Cambria Math" panose="02040503050406030204" pitchFamily="18" charset="0"/>
                                <a:ea typeface="Cambria Math" panose="02040503050406030204" pitchFamily="18" charset="0"/>
                              </a:rPr>
                              <m:t>∆</m:t>
                            </m:r>
                            <m:r>
                              <m:rPr>
                                <m:sty m:val="p"/>
                              </m:rPr>
                              <a:rPr lang="cs-CZ" sz="2000" b="0" i="0" smtClean="0">
                                <a:solidFill>
                                  <a:srgbClr val="C00000"/>
                                </a:solidFill>
                                <a:latin typeface="Cambria Math" panose="02040503050406030204" pitchFamily="18" charset="0"/>
                                <a:ea typeface="Cambria Math" panose="02040503050406030204" pitchFamily="18" charset="0"/>
                              </a:rPr>
                              <m:t>t</m:t>
                            </m:r>
                          </m:den>
                        </m:f>
                      </m:oMath>
                    </m:oMathPara>
                  </a14:m>
                  <a:endParaRPr lang="cs-CZ" sz="2000">
                    <a:solidFill>
                      <a:srgbClr val="C00000"/>
                    </a:solidFill>
                  </a:endParaRPr>
                </a:p>
              </p:txBody>
            </p:sp>
          </mc:Choice>
          <mc:Fallback xmlns="">
            <p:sp>
              <p:nvSpPr>
                <p:cNvPr id="52" name="TextovéPole 51"/>
                <p:cNvSpPr txBox="1">
                  <a:spLocks noRot="1" noChangeAspect="1" noMove="1" noResize="1" noEditPoints="1" noAdjustHandles="1" noChangeArrowheads="1" noChangeShapeType="1" noTextEdit="1"/>
                </p:cNvSpPr>
                <p:nvPr/>
              </p:nvSpPr>
              <p:spPr>
                <a:xfrm>
                  <a:off x="8424333" y="4351553"/>
                  <a:ext cx="815672" cy="578172"/>
                </a:xfrm>
                <a:prstGeom prst="rect">
                  <a:avLst/>
                </a:prstGeom>
                <a:blipFill>
                  <a:blip r:embed="rId7"/>
                  <a:stretch>
                    <a:fillRect/>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32" name="TextovéPole 31"/>
                <p:cNvSpPr txBox="1"/>
                <p:nvPr/>
              </p:nvSpPr>
              <p:spPr>
                <a:xfrm>
                  <a:off x="7130791" y="5981190"/>
                  <a:ext cx="102027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cs-CZ" sz="2400" b="0" i="1" smtClean="0">
                            <a:solidFill>
                              <a:srgbClr val="002060"/>
                            </a:solidFill>
                            <a:latin typeface="Cambria Math" panose="02040503050406030204" pitchFamily="18" charset="0"/>
                          </a:rPr>
                          <m:t>𝑣</m:t>
                        </m:r>
                        <m:r>
                          <a:rPr lang="cs-CZ" sz="2400" b="0" i="1" smtClean="0">
                            <a:solidFill>
                              <a:srgbClr val="002060"/>
                            </a:solidFill>
                            <a:latin typeface="Cambria Math" panose="02040503050406030204" pitchFamily="18" charset="0"/>
                          </a:rPr>
                          <m:t>=</m:t>
                        </m:r>
                        <m:r>
                          <a:rPr lang="cs-CZ" sz="2400" b="0" i="1" smtClean="0">
                            <a:solidFill>
                              <a:srgbClr val="002060"/>
                            </a:solidFill>
                            <a:latin typeface="Cambria Math" panose="02040503050406030204" pitchFamily="18" charset="0"/>
                            <a:ea typeface="Cambria Math" panose="02040503050406030204" pitchFamily="18" charset="0"/>
                          </a:rPr>
                          <m:t>𝜔</m:t>
                        </m:r>
                        <m:r>
                          <a:rPr lang="cs-CZ" sz="2400" b="0" i="1" smtClean="0">
                            <a:solidFill>
                              <a:srgbClr val="002060"/>
                            </a:solidFill>
                            <a:latin typeface="Cambria Math" panose="02040503050406030204" pitchFamily="18" charset="0"/>
                            <a:ea typeface="Cambria Math" panose="02040503050406030204" pitchFamily="18" charset="0"/>
                          </a:rPr>
                          <m:t>𝑟</m:t>
                        </m:r>
                      </m:oMath>
                    </m:oMathPara>
                  </a14:m>
                  <a:endParaRPr lang="cs-CZ" sz="2400">
                    <a:solidFill>
                      <a:srgbClr val="002060"/>
                    </a:solidFill>
                  </a:endParaRPr>
                </a:p>
              </p:txBody>
            </p:sp>
          </mc:Choice>
          <mc:Fallback xmlns="">
            <p:sp>
              <p:nvSpPr>
                <p:cNvPr id="32" name="TextovéPole 31"/>
                <p:cNvSpPr txBox="1">
                  <a:spLocks noRot="1" noChangeAspect="1" noMove="1" noResize="1" noEditPoints="1" noAdjustHandles="1" noChangeArrowheads="1" noChangeShapeType="1" noTextEdit="1"/>
                </p:cNvSpPr>
                <p:nvPr/>
              </p:nvSpPr>
              <p:spPr>
                <a:xfrm>
                  <a:off x="7130791" y="5981190"/>
                  <a:ext cx="1020279" cy="369332"/>
                </a:xfrm>
                <a:prstGeom prst="rect">
                  <a:avLst/>
                </a:prstGeom>
                <a:blipFill>
                  <a:blip r:embed="rId8"/>
                  <a:stretch>
                    <a:fillRect l="-4192" r="-2994"/>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54" name="TextovéPole 53"/>
                <p:cNvSpPr txBox="1"/>
                <p:nvPr/>
              </p:nvSpPr>
              <p:spPr>
                <a:xfrm>
                  <a:off x="7140424" y="5523043"/>
                  <a:ext cx="979051"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cs-CZ" sz="2400" b="0" i="1" smtClean="0">
                            <a:solidFill>
                              <a:srgbClr val="002060"/>
                            </a:solidFill>
                            <a:latin typeface="Cambria Math" panose="02040503050406030204" pitchFamily="18" charset="0"/>
                          </a:rPr>
                          <m:t>𝑠</m:t>
                        </m:r>
                        <m:r>
                          <a:rPr lang="cs-CZ" sz="2400" b="0" i="1" smtClean="0">
                            <a:solidFill>
                              <a:srgbClr val="002060"/>
                            </a:solidFill>
                            <a:latin typeface="Cambria Math" panose="02040503050406030204" pitchFamily="18" charset="0"/>
                          </a:rPr>
                          <m:t>=</m:t>
                        </m:r>
                        <m:r>
                          <a:rPr lang="cs-CZ" sz="2400" b="0" i="1" smtClean="0">
                            <a:solidFill>
                              <a:srgbClr val="002060"/>
                            </a:solidFill>
                            <a:latin typeface="Cambria Math" panose="02040503050406030204" pitchFamily="18" charset="0"/>
                            <a:ea typeface="Cambria Math" panose="02040503050406030204" pitchFamily="18" charset="0"/>
                          </a:rPr>
                          <m:t>𝜑</m:t>
                        </m:r>
                        <m:r>
                          <a:rPr lang="cs-CZ" sz="2400" b="0" i="1" smtClean="0">
                            <a:solidFill>
                              <a:srgbClr val="002060"/>
                            </a:solidFill>
                            <a:latin typeface="Cambria Math" panose="02040503050406030204" pitchFamily="18" charset="0"/>
                            <a:ea typeface="Cambria Math" panose="02040503050406030204" pitchFamily="18" charset="0"/>
                          </a:rPr>
                          <m:t>𝑟</m:t>
                        </m:r>
                      </m:oMath>
                    </m:oMathPara>
                  </a14:m>
                  <a:endParaRPr lang="cs-CZ" sz="2400">
                    <a:solidFill>
                      <a:srgbClr val="002060"/>
                    </a:solidFill>
                  </a:endParaRPr>
                </a:p>
              </p:txBody>
            </p:sp>
          </mc:Choice>
          <mc:Fallback xmlns="">
            <p:sp>
              <p:nvSpPr>
                <p:cNvPr id="54" name="TextovéPole 53"/>
                <p:cNvSpPr txBox="1">
                  <a:spLocks noRot="1" noChangeAspect="1" noMove="1" noResize="1" noEditPoints="1" noAdjustHandles="1" noChangeArrowheads="1" noChangeShapeType="1" noTextEdit="1"/>
                </p:cNvSpPr>
                <p:nvPr/>
              </p:nvSpPr>
              <p:spPr>
                <a:xfrm>
                  <a:off x="7140424" y="5523043"/>
                  <a:ext cx="979051" cy="369332"/>
                </a:xfrm>
                <a:prstGeom prst="rect">
                  <a:avLst/>
                </a:prstGeom>
                <a:blipFill>
                  <a:blip r:embed="rId9"/>
                  <a:stretch>
                    <a:fillRect l="-3727" r="-6211" b="-24590"/>
                  </a:stretch>
                </a:blipFill>
              </p:spPr>
              <p:txBody>
                <a:bodyPr/>
                <a:lstStyle/>
                <a:p>
                  <a:r>
                    <a:rPr lang="cs-CZ">
                      <a:noFill/>
                    </a:rPr>
                    <a:t> </a:t>
                  </a:r>
                </a:p>
              </p:txBody>
            </p:sp>
          </mc:Fallback>
        </mc:AlternateContent>
        <p:sp>
          <p:nvSpPr>
            <p:cNvPr id="33" name="Obdélník 32"/>
            <p:cNvSpPr/>
            <p:nvPr/>
          </p:nvSpPr>
          <p:spPr>
            <a:xfrm>
              <a:off x="6830568" y="5376672"/>
              <a:ext cx="1593765" cy="109728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spTree>
    <p:extLst>
      <p:ext uri="{BB962C8B-B14F-4D97-AF65-F5344CB8AC3E}">
        <p14:creationId xmlns:p14="http://schemas.microsoft.com/office/powerpoint/2010/main" val="4097201523"/>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7586133" cy="1325563"/>
          </a:xfrm>
        </p:spPr>
        <p:txBody>
          <a:bodyPr>
            <a:normAutofit/>
          </a:bodyPr>
          <a:lstStyle/>
          <a:p>
            <a:r>
              <a:rPr lang="cs-CZ" b="1"/>
              <a:t>Hody a vrhy – fyzikální základ</a:t>
            </a:r>
            <a:endParaRPr lang="en-GB"/>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14" y="-100584"/>
            <a:ext cx="2342693" cy="1152144"/>
          </a:xfrm>
          <a:prstGeom prst="rect">
            <a:avLst/>
          </a:prstGeom>
        </p:spPr>
      </p:pic>
      <p:grpSp>
        <p:nvGrpSpPr>
          <p:cNvPr id="7" name="Skupina 6"/>
          <p:cNvGrpSpPr/>
          <p:nvPr/>
        </p:nvGrpSpPr>
        <p:grpSpPr>
          <a:xfrm>
            <a:off x="283463" y="1519242"/>
            <a:ext cx="11804144" cy="5302182"/>
            <a:chOff x="283463" y="1519242"/>
            <a:chExt cx="11804144" cy="5302182"/>
          </a:xfrm>
        </p:grpSpPr>
        <p:sp>
          <p:nvSpPr>
            <p:cNvPr id="59" name="Obdélník 58">
              <a:extLst>
                <a:ext uri="{FF2B5EF4-FFF2-40B4-BE49-F238E27FC236}">
                  <a16:creationId xmlns:a16="http://schemas.microsoft.com/office/drawing/2014/main" id="{2C14CC94-9797-3F50-FFD5-0D7A18771F24}"/>
                </a:ext>
              </a:extLst>
            </p:cNvPr>
            <p:cNvSpPr/>
            <p:nvPr/>
          </p:nvSpPr>
          <p:spPr>
            <a:xfrm>
              <a:off x="5426569" y="1519242"/>
              <a:ext cx="6014996" cy="523220"/>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sk-SK" sz="2800"/>
                <a:t>NEWTONOVY POHYBOVÉ ZÁKONY</a:t>
              </a:r>
              <a:endParaRPr lang="en-GB" sz="2800"/>
            </a:p>
          </p:txBody>
        </p:sp>
        <p:sp>
          <p:nvSpPr>
            <p:cNvPr id="5" name="Zaoblený obdélník 4"/>
            <p:cNvSpPr/>
            <p:nvPr/>
          </p:nvSpPr>
          <p:spPr>
            <a:xfrm>
              <a:off x="283464" y="3594484"/>
              <a:ext cx="11804143" cy="1443859"/>
            </a:xfrm>
            <a:prstGeom prst="round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1" name="TextovéPole 60">
              <a:extLst>
                <a:ext uri="{FF2B5EF4-FFF2-40B4-BE49-F238E27FC236}">
                  <a16:creationId xmlns:a16="http://schemas.microsoft.com/office/drawing/2014/main" id="{CA8C5A5D-6055-DDC6-20E9-F4FF65DD471D}"/>
                </a:ext>
              </a:extLst>
            </p:cNvPr>
            <p:cNvSpPr txBox="1"/>
            <p:nvPr/>
          </p:nvSpPr>
          <p:spPr>
            <a:xfrm>
              <a:off x="4631266" y="2331905"/>
              <a:ext cx="2194111" cy="646331"/>
            </a:xfrm>
            <a:prstGeom prst="rect">
              <a:avLst/>
            </a:prstGeom>
            <a:solidFill>
              <a:srgbClr val="002060"/>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sk-SK"/>
                <a:t>ZÁKON SETRVAČNOSTI</a:t>
              </a:r>
              <a:endParaRPr lang="cs-CZ"/>
            </a:p>
          </p:txBody>
        </p:sp>
        <p:sp>
          <p:nvSpPr>
            <p:cNvPr id="64" name="TextovéPole 63">
              <a:extLst>
                <a:ext uri="{FF2B5EF4-FFF2-40B4-BE49-F238E27FC236}">
                  <a16:creationId xmlns:a16="http://schemas.microsoft.com/office/drawing/2014/main" id="{CA8C5A5D-6055-DDC6-20E9-F4FF65DD471D}"/>
                </a:ext>
              </a:extLst>
            </p:cNvPr>
            <p:cNvSpPr txBox="1"/>
            <p:nvPr/>
          </p:nvSpPr>
          <p:spPr>
            <a:xfrm>
              <a:off x="9794623" y="2331905"/>
              <a:ext cx="2046858" cy="646331"/>
            </a:xfrm>
            <a:prstGeom prst="rect">
              <a:avLst/>
            </a:prstGeom>
            <a:solidFill>
              <a:srgbClr val="002060"/>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sk-SK"/>
                <a:t>ZÁKON</a:t>
              </a:r>
            </a:p>
            <a:p>
              <a:pPr algn="ctr"/>
              <a:r>
                <a:rPr lang="sk-SK"/>
                <a:t>AKCE A REAKCE</a:t>
              </a:r>
              <a:endParaRPr lang="cs-CZ"/>
            </a:p>
          </p:txBody>
        </p:sp>
        <p:sp>
          <p:nvSpPr>
            <p:cNvPr id="102" name="TextovéPole 101">
              <a:extLst>
                <a:ext uri="{FF2B5EF4-FFF2-40B4-BE49-F238E27FC236}">
                  <a16:creationId xmlns:a16="http://schemas.microsoft.com/office/drawing/2014/main" id="{CA8C5A5D-6055-DDC6-20E9-F4FF65DD471D}"/>
                </a:ext>
              </a:extLst>
            </p:cNvPr>
            <p:cNvSpPr txBox="1"/>
            <p:nvPr/>
          </p:nvSpPr>
          <p:spPr>
            <a:xfrm>
              <a:off x="7678526" y="2331905"/>
              <a:ext cx="1432560" cy="646331"/>
            </a:xfrm>
            <a:prstGeom prst="rect">
              <a:avLst/>
            </a:prstGeom>
            <a:solidFill>
              <a:srgbClr val="002060"/>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sk-SK"/>
                <a:t>ZÁKON</a:t>
              </a:r>
            </a:p>
            <a:p>
              <a:pPr algn="ctr"/>
              <a:r>
                <a:rPr lang="sk-SK"/>
                <a:t>SÍLY</a:t>
              </a:r>
              <a:endParaRPr lang="cs-CZ"/>
            </a:p>
          </p:txBody>
        </p:sp>
        <p:sp>
          <p:nvSpPr>
            <p:cNvPr id="109" name="Zaoblený obdélník 108"/>
            <p:cNvSpPr/>
            <p:nvPr/>
          </p:nvSpPr>
          <p:spPr>
            <a:xfrm>
              <a:off x="283463" y="5311832"/>
              <a:ext cx="11804143" cy="1509592"/>
            </a:xfrm>
            <a:prstGeom prst="round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1" name="TextovéPole 70">
              <a:extLst>
                <a:ext uri="{FF2B5EF4-FFF2-40B4-BE49-F238E27FC236}">
                  <a16:creationId xmlns:a16="http://schemas.microsoft.com/office/drawing/2014/main" id="{D36D4435-AACD-280D-8A35-27042FDC309F}"/>
                </a:ext>
              </a:extLst>
            </p:cNvPr>
            <p:cNvSpPr txBox="1"/>
            <p:nvPr/>
          </p:nvSpPr>
          <p:spPr>
            <a:xfrm>
              <a:off x="556124" y="3757654"/>
              <a:ext cx="3439804" cy="369332"/>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cs-CZ">
                  <a:solidFill>
                    <a:schemeClr val="tx1"/>
                  </a:solidFill>
                </a:rPr>
                <a:t>Interpretace pro translační pohyb</a:t>
              </a:r>
              <a:endParaRPr lang="en-GB">
                <a:solidFill>
                  <a:schemeClr val="tx1"/>
                </a:solidFill>
              </a:endParaRPr>
            </a:p>
          </p:txBody>
        </p:sp>
        <p:sp>
          <p:nvSpPr>
            <p:cNvPr id="74" name="TextovéPole 73">
              <a:extLst>
                <a:ext uri="{FF2B5EF4-FFF2-40B4-BE49-F238E27FC236}">
                  <a16:creationId xmlns:a16="http://schemas.microsoft.com/office/drawing/2014/main" id="{D36D4435-AACD-280D-8A35-27042FDC309F}"/>
                </a:ext>
              </a:extLst>
            </p:cNvPr>
            <p:cNvSpPr txBox="1"/>
            <p:nvPr/>
          </p:nvSpPr>
          <p:spPr>
            <a:xfrm>
              <a:off x="556124" y="5382238"/>
              <a:ext cx="3439804" cy="369332"/>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cs-CZ">
                  <a:solidFill>
                    <a:schemeClr val="tx1"/>
                  </a:solidFill>
                </a:rPr>
                <a:t>Interpretace pro rotační pohyb</a:t>
              </a:r>
              <a:endParaRPr lang="en-GB">
                <a:solidFill>
                  <a:schemeClr val="tx1"/>
                </a:solidFill>
              </a:endParaRPr>
            </a:p>
          </p:txBody>
        </p:sp>
        <p:sp>
          <p:nvSpPr>
            <p:cNvPr id="3" name="Šipka dolů 2"/>
            <p:cNvSpPr/>
            <p:nvPr/>
          </p:nvSpPr>
          <p:spPr>
            <a:xfrm>
              <a:off x="5426569" y="3209544"/>
              <a:ext cx="603504" cy="292608"/>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9" name="TextovéPole 78">
              <a:extLst>
                <a:ext uri="{FF2B5EF4-FFF2-40B4-BE49-F238E27FC236}">
                  <a16:creationId xmlns:a16="http://schemas.microsoft.com/office/drawing/2014/main" id="{CA8C5A5D-6055-DDC6-20E9-F4FF65DD471D}"/>
                </a:ext>
              </a:extLst>
            </p:cNvPr>
            <p:cNvSpPr txBox="1"/>
            <p:nvPr/>
          </p:nvSpPr>
          <p:spPr>
            <a:xfrm>
              <a:off x="4631265" y="5382238"/>
              <a:ext cx="2194111" cy="923330"/>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cs-CZ"/>
                <a:t>zákon zachování</a:t>
              </a:r>
            </a:p>
            <a:p>
              <a:pPr algn="ctr"/>
              <a:r>
                <a:rPr lang="cs-CZ"/>
                <a:t>momentu hybnosti</a:t>
              </a:r>
            </a:p>
            <a:p>
              <a:pPr algn="ctr"/>
              <a:r>
                <a:rPr lang="cs-CZ"/>
                <a:t>b = J</a:t>
              </a:r>
              <a:r>
                <a:rPr lang="el-GR"/>
                <a:t>ω</a:t>
              </a:r>
              <a:r>
                <a:rPr lang="cs-CZ"/>
                <a:t> = </a:t>
              </a:r>
              <a:r>
                <a:rPr lang="cs-CZ" err="1"/>
                <a:t>konst</a:t>
              </a:r>
              <a:r>
                <a:rPr lang="cs-CZ"/>
                <a:t>.</a:t>
              </a:r>
            </a:p>
          </p:txBody>
        </p:sp>
        <p:sp>
          <p:nvSpPr>
            <p:cNvPr id="80" name="TextovéPole 79">
              <a:extLst>
                <a:ext uri="{FF2B5EF4-FFF2-40B4-BE49-F238E27FC236}">
                  <a16:creationId xmlns:a16="http://schemas.microsoft.com/office/drawing/2014/main" id="{CA8C5A5D-6055-DDC6-20E9-F4FF65DD471D}"/>
                </a:ext>
              </a:extLst>
            </p:cNvPr>
            <p:cNvSpPr txBox="1"/>
            <p:nvPr/>
          </p:nvSpPr>
          <p:spPr>
            <a:xfrm>
              <a:off x="7678526" y="4478950"/>
              <a:ext cx="1432560"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sk-SK"/>
                <a:t>F = ma</a:t>
              </a:r>
              <a:endParaRPr lang="cs-CZ"/>
            </a:p>
          </p:txBody>
        </p:sp>
        <mc:AlternateContent xmlns:mc="http://schemas.openxmlformats.org/markup-compatibility/2006" xmlns:a14="http://schemas.microsoft.com/office/drawing/2010/main">
          <mc:Choice Requires="a14">
            <p:sp>
              <p:nvSpPr>
                <p:cNvPr id="4" name="Obdélník 3"/>
                <p:cNvSpPr/>
                <p:nvPr/>
              </p:nvSpPr>
              <p:spPr>
                <a:xfrm>
                  <a:off x="7678526" y="5382238"/>
                  <a:ext cx="1432560" cy="369332"/>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14:m>
                    <m:oMathPara xmlns:m="http://schemas.openxmlformats.org/officeDocument/2006/math">
                      <m:oMathParaPr>
                        <m:jc m:val="centerGroup"/>
                      </m:oMathParaPr>
                      <m:oMath xmlns:m="http://schemas.openxmlformats.org/officeDocument/2006/math">
                        <m:r>
                          <a:rPr lang="cs-CZ" b="0">
                            <a:latin typeface="Cambria Math" panose="02040503050406030204" pitchFamily="18" charset="0"/>
                          </a:rPr>
                          <m:t>∆</m:t>
                        </m:r>
                        <m:r>
                          <m:rPr>
                            <m:sty m:val="p"/>
                          </m:rPr>
                          <a:rPr lang="cs-CZ" b="0" i="0">
                            <a:latin typeface="Cambria Math" panose="02040503050406030204" pitchFamily="18" charset="0"/>
                          </a:rPr>
                          <m:t>b</m:t>
                        </m:r>
                        <m:r>
                          <a:rPr lang="cs-CZ" b="0" i="0">
                            <a:latin typeface="Cambria Math" panose="02040503050406030204" pitchFamily="18" charset="0"/>
                          </a:rPr>
                          <m:t>=</m:t>
                        </m:r>
                        <m:r>
                          <m:rPr>
                            <m:sty m:val="p"/>
                          </m:rPr>
                          <a:rPr lang="cs-CZ" b="0" i="0">
                            <a:latin typeface="Cambria Math" panose="02040503050406030204" pitchFamily="18" charset="0"/>
                          </a:rPr>
                          <m:t>M</m:t>
                        </m:r>
                        <m:r>
                          <a:rPr lang="cs-CZ" b="0" i="0">
                            <a:latin typeface="Cambria Math" panose="02040503050406030204" pitchFamily="18" charset="0"/>
                          </a:rPr>
                          <m:t>∆</m:t>
                        </m:r>
                        <m:r>
                          <m:rPr>
                            <m:sty m:val="p"/>
                          </m:rPr>
                          <a:rPr lang="cs-CZ" b="0" i="0">
                            <a:latin typeface="Cambria Math" panose="02040503050406030204" pitchFamily="18" charset="0"/>
                          </a:rPr>
                          <m:t>t</m:t>
                        </m:r>
                      </m:oMath>
                    </m:oMathPara>
                  </a14:m>
                  <a:endParaRPr lang="cs-CZ"/>
                </a:p>
              </p:txBody>
            </p:sp>
          </mc:Choice>
          <mc:Fallback xmlns="">
            <p:sp>
              <p:nvSpPr>
                <p:cNvPr id="4" name="Obdélník 3"/>
                <p:cNvSpPr>
                  <a:spLocks noRot="1" noChangeAspect="1" noMove="1" noResize="1" noEditPoints="1" noAdjustHandles="1" noChangeArrowheads="1" noChangeShapeType="1" noTextEdit="1"/>
                </p:cNvSpPr>
                <p:nvPr/>
              </p:nvSpPr>
              <p:spPr>
                <a:xfrm>
                  <a:off x="7678526" y="5382238"/>
                  <a:ext cx="1432560" cy="369332"/>
                </a:xfrm>
                <a:prstGeom prst="rect">
                  <a:avLst/>
                </a:prstGeom>
                <a:blipFill>
                  <a:blip r:embed="rId4"/>
                  <a:stretch>
                    <a:fillRect/>
                  </a:stretch>
                </a:blipFill>
              </p:spPr>
              <p:txBody>
                <a:bodyPr/>
                <a:lstStyle/>
                <a:p>
                  <a:r>
                    <a:rPr lang="cs-CZ">
                      <a:noFill/>
                    </a:rPr>
                    <a:t> </a:t>
                  </a:r>
                </a:p>
              </p:txBody>
            </p:sp>
          </mc:Fallback>
        </mc:AlternateContent>
        <p:sp>
          <p:nvSpPr>
            <p:cNvPr id="82" name="TextovéPole 81">
              <a:extLst>
                <a:ext uri="{FF2B5EF4-FFF2-40B4-BE49-F238E27FC236}">
                  <a16:creationId xmlns:a16="http://schemas.microsoft.com/office/drawing/2014/main" id="{CA8C5A5D-6055-DDC6-20E9-F4FF65DD471D}"/>
                </a:ext>
              </a:extLst>
            </p:cNvPr>
            <p:cNvSpPr txBox="1"/>
            <p:nvPr/>
          </p:nvSpPr>
          <p:spPr>
            <a:xfrm>
              <a:off x="4631264" y="3740775"/>
              <a:ext cx="2194111" cy="923330"/>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cs-CZ"/>
                <a:t>zákon zachování</a:t>
              </a:r>
            </a:p>
            <a:p>
              <a:pPr algn="ctr"/>
              <a:r>
                <a:rPr lang="cs-CZ"/>
                <a:t>hybnosti</a:t>
              </a:r>
            </a:p>
            <a:p>
              <a:pPr algn="ctr"/>
              <a:r>
                <a:rPr lang="cs-CZ"/>
                <a:t>p = </a:t>
              </a:r>
              <a:r>
                <a:rPr lang="cs-CZ" err="1"/>
                <a:t>mv</a:t>
              </a:r>
              <a:r>
                <a:rPr lang="cs-CZ"/>
                <a:t> = </a:t>
              </a:r>
              <a:r>
                <a:rPr lang="cs-CZ" err="1"/>
                <a:t>konst</a:t>
              </a:r>
              <a:r>
                <a:rPr lang="cs-CZ"/>
                <a:t>.</a:t>
              </a:r>
            </a:p>
          </p:txBody>
        </p:sp>
        <mc:AlternateContent xmlns:mc="http://schemas.openxmlformats.org/markup-compatibility/2006" xmlns:a14="http://schemas.microsoft.com/office/drawing/2010/main">
          <mc:Choice Requires="a14">
            <p:sp>
              <p:nvSpPr>
                <p:cNvPr id="83" name="Obdélník 82"/>
                <p:cNvSpPr/>
                <p:nvPr/>
              </p:nvSpPr>
              <p:spPr>
                <a:xfrm>
                  <a:off x="7678526" y="3755404"/>
                  <a:ext cx="1432560" cy="369332"/>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14:m>
                    <m:oMathPara xmlns:m="http://schemas.openxmlformats.org/officeDocument/2006/math">
                      <m:oMathParaPr>
                        <m:jc m:val="centerGroup"/>
                      </m:oMathParaPr>
                      <m:oMath xmlns:m="http://schemas.openxmlformats.org/officeDocument/2006/math">
                        <m:r>
                          <a:rPr lang="cs-CZ" smtClean="0">
                            <a:latin typeface="Cambria Math" panose="02040503050406030204" pitchFamily="18" charset="0"/>
                          </a:rPr>
                          <m:t>∆</m:t>
                        </m:r>
                        <m:r>
                          <m:rPr>
                            <m:sty m:val="p"/>
                          </m:rPr>
                          <a:rPr lang="cs-CZ" b="0" i="0" smtClean="0">
                            <a:latin typeface="Cambria Math" panose="02040503050406030204" pitchFamily="18" charset="0"/>
                          </a:rPr>
                          <m:t>p</m:t>
                        </m:r>
                        <m:r>
                          <a:rPr lang="cs-CZ" b="0" i="0">
                            <a:latin typeface="Cambria Math" panose="02040503050406030204" pitchFamily="18" charset="0"/>
                          </a:rPr>
                          <m:t>=</m:t>
                        </m:r>
                        <m:r>
                          <m:rPr>
                            <m:sty m:val="p"/>
                          </m:rPr>
                          <a:rPr lang="cs-CZ" b="0" i="0" smtClean="0">
                            <a:latin typeface="Cambria Math" panose="02040503050406030204" pitchFamily="18" charset="0"/>
                          </a:rPr>
                          <m:t>F</m:t>
                        </m:r>
                        <m:r>
                          <a:rPr lang="cs-CZ" b="0" i="0">
                            <a:latin typeface="Cambria Math" panose="02040503050406030204" pitchFamily="18" charset="0"/>
                          </a:rPr>
                          <m:t>∆</m:t>
                        </m:r>
                        <m:r>
                          <m:rPr>
                            <m:sty m:val="p"/>
                          </m:rPr>
                          <a:rPr lang="cs-CZ" b="0" i="0">
                            <a:latin typeface="Cambria Math" panose="02040503050406030204" pitchFamily="18" charset="0"/>
                          </a:rPr>
                          <m:t>t</m:t>
                        </m:r>
                      </m:oMath>
                    </m:oMathPara>
                  </a14:m>
                  <a:endParaRPr lang="cs-CZ"/>
                </a:p>
              </p:txBody>
            </p:sp>
          </mc:Choice>
          <mc:Fallback xmlns="">
            <p:sp>
              <p:nvSpPr>
                <p:cNvPr id="83" name="Obdélník 82"/>
                <p:cNvSpPr>
                  <a:spLocks noRot="1" noChangeAspect="1" noMove="1" noResize="1" noEditPoints="1" noAdjustHandles="1" noChangeArrowheads="1" noChangeShapeType="1" noTextEdit="1"/>
                </p:cNvSpPr>
                <p:nvPr/>
              </p:nvSpPr>
              <p:spPr>
                <a:xfrm>
                  <a:off x="7678526" y="3755404"/>
                  <a:ext cx="1432560" cy="369332"/>
                </a:xfrm>
                <a:prstGeom prst="rect">
                  <a:avLst/>
                </a:prstGeom>
                <a:blipFill>
                  <a:blip r:embed="rId5"/>
                  <a:stretch>
                    <a:fillRect/>
                  </a:stretch>
                </a:blipFill>
              </p:spPr>
              <p:txBody>
                <a:bodyPr/>
                <a:lstStyle/>
                <a:p>
                  <a:r>
                    <a:rPr lang="cs-CZ">
                      <a:noFill/>
                    </a:rPr>
                    <a:t> </a:t>
                  </a:r>
                </a:p>
              </p:txBody>
            </p:sp>
          </mc:Fallback>
        </mc:AlternateContent>
        <p:sp>
          <p:nvSpPr>
            <p:cNvPr id="84" name="Šipka dolů 83"/>
            <p:cNvSpPr/>
            <p:nvPr/>
          </p:nvSpPr>
          <p:spPr>
            <a:xfrm>
              <a:off x="8093054" y="3214556"/>
              <a:ext cx="603504" cy="292608"/>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2" name="Šipka dolů 91"/>
            <p:cNvSpPr/>
            <p:nvPr/>
          </p:nvSpPr>
          <p:spPr>
            <a:xfrm>
              <a:off x="8229166" y="4207981"/>
              <a:ext cx="331279" cy="2107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5" name="Šipka dolů 94"/>
            <p:cNvSpPr/>
            <p:nvPr/>
          </p:nvSpPr>
          <p:spPr>
            <a:xfrm>
              <a:off x="8249549" y="5843903"/>
              <a:ext cx="331279" cy="2107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5" name="Šipka dolů 104"/>
            <p:cNvSpPr/>
            <p:nvPr/>
          </p:nvSpPr>
          <p:spPr>
            <a:xfrm>
              <a:off x="10516300" y="3209544"/>
              <a:ext cx="603504" cy="292608"/>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mc:AlternateContent xmlns:mc="http://schemas.openxmlformats.org/markup-compatibility/2006" xmlns:a14="http://schemas.microsoft.com/office/drawing/2010/main">
          <mc:Choice Requires="a14">
            <p:sp>
              <p:nvSpPr>
                <p:cNvPr id="106" name="Obdélník 105"/>
                <p:cNvSpPr/>
                <p:nvPr/>
              </p:nvSpPr>
              <p:spPr>
                <a:xfrm>
                  <a:off x="7678526" y="6120902"/>
                  <a:ext cx="1432560" cy="634789"/>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cs-CZ" b="0" i="0" smtClean="0">
                            <a:latin typeface="Cambria Math" panose="02040503050406030204" pitchFamily="18" charset="0"/>
                          </a:rPr>
                          <m:t>M</m:t>
                        </m:r>
                        <m:r>
                          <a:rPr lang="cs-CZ" b="0" i="0">
                            <a:latin typeface="Cambria Math" panose="02040503050406030204" pitchFamily="18" charset="0"/>
                          </a:rPr>
                          <m:t>=</m:t>
                        </m:r>
                        <m:f>
                          <m:fPr>
                            <m:ctrlPr>
                              <a:rPr lang="cs-CZ" b="0" i="1" smtClean="0">
                                <a:latin typeface="Cambria Math" panose="02040503050406030204" pitchFamily="18" charset="0"/>
                              </a:rPr>
                            </m:ctrlPr>
                          </m:fPr>
                          <m:num>
                            <m:r>
                              <a:rPr lang="cs-CZ" b="0" i="0" smtClean="0">
                                <a:latin typeface="Cambria Math" panose="02040503050406030204" pitchFamily="18" charset="0"/>
                                <a:ea typeface="Cambria Math" panose="02040503050406030204" pitchFamily="18" charset="0"/>
                              </a:rPr>
                              <m:t>∆</m:t>
                            </m:r>
                            <m:r>
                              <m:rPr>
                                <m:sty m:val="p"/>
                              </m:rPr>
                              <a:rPr lang="cs-CZ" b="0" i="0" smtClean="0">
                                <a:latin typeface="Cambria Math" panose="02040503050406030204" pitchFamily="18" charset="0"/>
                                <a:ea typeface="Cambria Math" panose="02040503050406030204" pitchFamily="18" charset="0"/>
                              </a:rPr>
                              <m:t>b</m:t>
                            </m:r>
                          </m:num>
                          <m:den>
                            <m:r>
                              <a:rPr lang="cs-CZ" b="0" i="0" smtClean="0">
                                <a:latin typeface="Cambria Math" panose="02040503050406030204" pitchFamily="18" charset="0"/>
                                <a:ea typeface="Cambria Math" panose="02040503050406030204" pitchFamily="18" charset="0"/>
                              </a:rPr>
                              <m:t>∆</m:t>
                            </m:r>
                            <m:r>
                              <m:rPr>
                                <m:sty m:val="p"/>
                              </m:rPr>
                              <a:rPr lang="cs-CZ" b="0" i="0" smtClean="0">
                                <a:latin typeface="Cambria Math" panose="02040503050406030204" pitchFamily="18" charset="0"/>
                                <a:ea typeface="Cambria Math" panose="02040503050406030204" pitchFamily="18" charset="0"/>
                              </a:rPr>
                              <m:t>t</m:t>
                            </m:r>
                          </m:den>
                        </m:f>
                      </m:oMath>
                    </m:oMathPara>
                  </a14:m>
                  <a:endParaRPr lang="cs-CZ"/>
                </a:p>
              </p:txBody>
            </p:sp>
          </mc:Choice>
          <mc:Fallback xmlns="">
            <p:sp>
              <p:nvSpPr>
                <p:cNvPr id="106" name="Obdélník 105"/>
                <p:cNvSpPr>
                  <a:spLocks noRot="1" noChangeAspect="1" noMove="1" noResize="1" noEditPoints="1" noAdjustHandles="1" noChangeArrowheads="1" noChangeShapeType="1" noTextEdit="1"/>
                </p:cNvSpPr>
                <p:nvPr/>
              </p:nvSpPr>
              <p:spPr>
                <a:xfrm>
                  <a:off x="7678526" y="6120902"/>
                  <a:ext cx="1432560" cy="634789"/>
                </a:xfrm>
                <a:prstGeom prst="rect">
                  <a:avLst/>
                </a:prstGeom>
                <a:blipFill>
                  <a:blip r:embed="rId6"/>
                  <a:stretch>
                    <a:fillRect/>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07" name="TextovéPole 106">
                  <a:extLst>
                    <a:ext uri="{FF2B5EF4-FFF2-40B4-BE49-F238E27FC236}">
                      <a16:creationId xmlns:a16="http://schemas.microsoft.com/office/drawing/2014/main" id="{CA8C5A5D-6055-DDC6-20E9-F4FF65DD471D}"/>
                    </a:ext>
                  </a:extLst>
                </p:cNvPr>
                <p:cNvSpPr txBox="1"/>
                <p:nvPr/>
              </p:nvSpPr>
              <p:spPr>
                <a:xfrm>
                  <a:off x="10101772" y="3755404"/>
                  <a:ext cx="1432560"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cs-CZ" i="1" smtClean="0">
                                <a:latin typeface="Cambria Math" panose="02040503050406030204" pitchFamily="18" charset="0"/>
                              </a:rPr>
                            </m:ctrlPr>
                          </m:sSubPr>
                          <m:e>
                            <m:r>
                              <m:rPr>
                                <m:sty m:val="p"/>
                              </m:rPr>
                              <a:rPr lang="cs-CZ" b="0" i="0" smtClean="0">
                                <a:latin typeface="Cambria Math" panose="02040503050406030204" pitchFamily="18" charset="0"/>
                              </a:rPr>
                              <m:t>F</m:t>
                            </m:r>
                          </m:e>
                          <m:sub>
                            <m:r>
                              <a:rPr lang="cs-CZ" b="0" i="0" smtClean="0">
                                <a:latin typeface="Cambria Math" panose="02040503050406030204" pitchFamily="18" charset="0"/>
                              </a:rPr>
                              <m:t>1</m:t>
                            </m:r>
                          </m:sub>
                        </m:sSub>
                        <m:r>
                          <a:rPr lang="cs-CZ" b="0" i="0" smtClean="0">
                            <a:latin typeface="Cambria Math" panose="02040503050406030204" pitchFamily="18" charset="0"/>
                          </a:rPr>
                          <m:t>=</m:t>
                        </m:r>
                        <m:sSub>
                          <m:sSubPr>
                            <m:ctrlPr>
                              <a:rPr lang="cs-CZ" b="0" i="1" smtClean="0">
                                <a:latin typeface="Cambria Math" panose="02040503050406030204" pitchFamily="18" charset="0"/>
                              </a:rPr>
                            </m:ctrlPr>
                          </m:sSubPr>
                          <m:e>
                            <m:r>
                              <m:rPr>
                                <m:sty m:val="p"/>
                              </m:rPr>
                              <a:rPr lang="cs-CZ" b="0" i="0" smtClean="0">
                                <a:latin typeface="Cambria Math" panose="02040503050406030204" pitchFamily="18" charset="0"/>
                              </a:rPr>
                              <m:t>F</m:t>
                            </m:r>
                          </m:e>
                          <m:sub>
                            <m:r>
                              <a:rPr lang="cs-CZ" b="0" i="0" smtClean="0">
                                <a:latin typeface="Cambria Math" panose="02040503050406030204" pitchFamily="18" charset="0"/>
                              </a:rPr>
                              <m:t>2</m:t>
                            </m:r>
                          </m:sub>
                        </m:sSub>
                      </m:oMath>
                    </m:oMathPara>
                  </a14:m>
                  <a:endParaRPr lang="cs-CZ"/>
                </a:p>
              </p:txBody>
            </p:sp>
          </mc:Choice>
          <mc:Fallback xmlns="">
            <p:sp>
              <p:nvSpPr>
                <p:cNvPr id="107" name="TextovéPole 106">
                  <a:extLst>
                    <a:ext uri="{FF2B5EF4-FFF2-40B4-BE49-F238E27FC236}">
                      <a16:creationId xmlns:a16="http://schemas.microsoft.com/office/drawing/2014/main" id="{CA8C5A5D-6055-DDC6-20E9-F4FF65DD471D}"/>
                    </a:ext>
                  </a:extLst>
                </p:cNvPr>
                <p:cNvSpPr txBox="1">
                  <a:spLocks noRot="1" noChangeAspect="1" noMove="1" noResize="1" noEditPoints="1" noAdjustHandles="1" noChangeArrowheads="1" noChangeShapeType="1" noTextEdit="1"/>
                </p:cNvSpPr>
                <p:nvPr/>
              </p:nvSpPr>
              <p:spPr>
                <a:xfrm>
                  <a:off x="10101772" y="3755404"/>
                  <a:ext cx="1432560" cy="369332"/>
                </a:xfrm>
                <a:prstGeom prst="rect">
                  <a:avLst/>
                </a:prstGeom>
                <a:blipFill>
                  <a:blip r:embed="rId7"/>
                  <a:stretch>
                    <a:fillRect/>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08" name="TextovéPole 107">
                  <a:extLst>
                    <a:ext uri="{FF2B5EF4-FFF2-40B4-BE49-F238E27FC236}">
                      <a16:creationId xmlns:a16="http://schemas.microsoft.com/office/drawing/2014/main" id="{CA8C5A5D-6055-DDC6-20E9-F4FF65DD471D}"/>
                    </a:ext>
                  </a:extLst>
                </p:cNvPr>
                <p:cNvSpPr txBox="1"/>
                <p:nvPr/>
              </p:nvSpPr>
              <p:spPr>
                <a:xfrm>
                  <a:off x="10101772" y="5382238"/>
                  <a:ext cx="1432560"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cs-CZ" i="1" smtClean="0">
                                <a:latin typeface="Cambria Math" panose="02040503050406030204" pitchFamily="18" charset="0"/>
                              </a:rPr>
                            </m:ctrlPr>
                          </m:sSubPr>
                          <m:e>
                            <m:r>
                              <m:rPr>
                                <m:sty m:val="p"/>
                              </m:rPr>
                              <a:rPr lang="cs-CZ" b="0" i="0" smtClean="0">
                                <a:latin typeface="Cambria Math" panose="02040503050406030204" pitchFamily="18" charset="0"/>
                              </a:rPr>
                              <m:t>M</m:t>
                            </m:r>
                          </m:e>
                          <m:sub>
                            <m:r>
                              <a:rPr lang="cs-CZ" b="0" i="0" smtClean="0">
                                <a:latin typeface="Cambria Math" panose="02040503050406030204" pitchFamily="18" charset="0"/>
                              </a:rPr>
                              <m:t>1</m:t>
                            </m:r>
                          </m:sub>
                        </m:sSub>
                        <m:r>
                          <a:rPr lang="cs-CZ" b="0" i="0" smtClean="0">
                            <a:latin typeface="Cambria Math" panose="02040503050406030204" pitchFamily="18" charset="0"/>
                          </a:rPr>
                          <m:t>=</m:t>
                        </m:r>
                        <m:sSub>
                          <m:sSubPr>
                            <m:ctrlPr>
                              <a:rPr lang="cs-CZ" b="0" i="1" smtClean="0">
                                <a:latin typeface="Cambria Math" panose="02040503050406030204" pitchFamily="18" charset="0"/>
                              </a:rPr>
                            </m:ctrlPr>
                          </m:sSubPr>
                          <m:e>
                            <m:r>
                              <m:rPr>
                                <m:sty m:val="p"/>
                              </m:rPr>
                              <a:rPr lang="cs-CZ" b="0" i="0" smtClean="0">
                                <a:latin typeface="Cambria Math" panose="02040503050406030204" pitchFamily="18" charset="0"/>
                              </a:rPr>
                              <m:t>M</m:t>
                            </m:r>
                          </m:e>
                          <m:sub>
                            <m:r>
                              <a:rPr lang="cs-CZ" b="0" i="0" smtClean="0">
                                <a:latin typeface="Cambria Math" panose="02040503050406030204" pitchFamily="18" charset="0"/>
                              </a:rPr>
                              <m:t>2</m:t>
                            </m:r>
                          </m:sub>
                        </m:sSub>
                      </m:oMath>
                    </m:oMathPara>
                  </a14:m>
                  <a:endParaRPr lang="cs-CZ"/>
                </a:p>
              </p:txBody>
            </p:sp>
          </mc:Choice>
          <mc:Fallback xmlns="">
            <p:sp>
              <p:nvSpPr>
                <p:cNvPr id="108" name="TextovéPole 107">
                  <a:extLst>
                    <a:ext uri="{FF2B5EF4-FFF2-40B4-BE49-F238E27FC236}">
                      <a16:creationId xmlns:a16="http://schemas.microsoft.com/office/drawing/2014/main" id="{CA8C5A5D-6055-DDC6-20E9-F4FF65DD471D}"/>
                    </a:ext>
                  </a:extLst>
                </p:cNvPr>
                <p:cNvSpPr txBox="1">
                  <a:spLocks noRot="1" noChangeAspect="1" noMove="1" noResize="1" noEditPoints="1" noAdjustHandles="1" noChangeArrowheads="1" noChangeShapeType="1" noTextEdit="1"/>
                </p:cNvSpPr>
                <p:nvPr/>
              </p:nvSpPr>
              <p:spPr>
                <a:xfrm>
                  <a:off x="10101772" y="5382238"/>
                  <a:ext cx="1432560" cy="369332"/>
                </a:xfrm>
                <a:prstGeom prst="rect">
                  <a:avLst/>
                </a:prstGeom>
                <a:blipFill>
                  <a:blip r:embed="rId8"/>
                  <a:stretch>
                    <a:fillRect/>
                  </a:stretch>
                </a:blipFill>
              </p:spPr>
              <p:txBody>
                <a:bodyPr/>
                <a:lstStyle/>
                <a:p>
                  <a:r>
                    <a:rPr lang="cs-CZ">
                      <a:noFill/>
                    </a:rPr>
                    <a:t> </a:t>
                  </a:r>
                </a:p>
              </p:txBody>
            </p:sp>
          </mc:Fallback>
        </mc:AlternateContent>
      </p:grpSp>
    </p:spTree>
    <p:extLst>
      <p:ext uri="{BB962C8B-B14F-4D97-AF65-F5344CB8AC3E}">
        <p14:creationId xmlns:p14="http://schemas.microsoft.com/office/powerpoint/2010/main" val="2382015280"/>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7586133" cy="1325563"/>
          </a:xfrm>
        </p:spPr>
        <p:txBody>
          <a:bodyPr>
            <a:normAutofit/>
          </a:bodyPr>
          <a:lstStyle/>
          <a:p>
            <a:r>
              <a:rPr lang="cs-CZ" b="1"/>
              <a:t>Hody a vrhy – fyzikální základ</a:t>
            </a:r>
            <a:endParaRPr lang="en-GB"/>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14" y="-100584"/>
            <a:ext cx="2342693" cy="1152144"/>
          </a:xfrm>
          <a:prstGeom prst="rect">
            <a:avLst/>
          </a:prstGeom>
        </p:spPr>
      </p:pic>
      <p:sp>
        <p:nvSpPr>
          <p:cNvPr id="7" name="Obdélník 6">
            <a:extLst>
              <a:ext uri="{FF2B5EF4-FFF2-40B4-BE49-F238E27FC236}">
                <a16:creationId xmlns:a16="http://schemas.microsoft.com/office/drawing/2014/main" id="{2C14CC94-9797-3F50-FFD5-0D7A18771F24}"/>
              </a:ext>
            </a:extLst>
          </p:cNvPr>
          <p:cNvSpPr/>
          <p:nvPr/>
        </p:nvSpPr>
        <p:spPr>
          <a:xfrm>
            <a:off x="3955203" y="1511374"/>
            <a:ext cx="4469130" cy="523220"/>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sk-SK" sz="2800"/>
              <a:t>MAGNUSŮV JEV</a:t>
            </a:r>
            <a:endParaRPr lang="en-GB" sz="2800"/>
          </a:p>
        </p:txBody>
      </p:sp>
      <p:sp>
        <p:nvSpPr>
          <p:cNvPr id="11" name="Zástupný symbol pro obsah 2">
            <a:extLst>
              <a:ext uri="{FF2B5EF4-FFF2-40B4-BE49-F238E27FC236}">
                <a16:creationId xmlns:a16="http://schemas.microsoft.com/office/drawing/2014/main" id="{D8078671-B979-705A-3683-8838E56B85F1}"/>
              </a:ext>
            </a:extLst>
          </p:cNvPr>
          <p:cNvSpPr>
            <a:spLocks noGrp="1"/>
          </p:cNvSpPr>
          <p:nvPr>
            <p:ph idx="1"/>
          </p:nvPr>
        </p:nvSpPr>
        <p:spPr>
          <a:xfrm>
            <a:off x="666184" y="2680017"/>
            <a:ext cx="7017357" cy="2507719"/>
          </a:xfrm>
        </p:spPr>
        <p:txBody>
          <a:bodyPr>
            <a:noAutofit/>
          </a:bodyPr>
          <a:lstStyle/>
          <a:p>
            <a:pPr>
              <a:buFontTx/>
              <a:buChar char="-"/>
            </a:pPr>
            <a:r>
              <a:rPr lang="cs-CZ" sz="2000" err="1"/>
              <a:t>Magnusův</a:t>
            </a:r>
            <a:r>
              <a:rPr lang="cs-CZ" sz="2000"/>
              <a:t> jev nebo </a:t>
            </a:r>
            <a:r>
              <a:rPr lang="cs-CZ" sz="2000" err="1"/>
              <a:t>Magnusův</a:t>
            </a:r>
            <a:r>
              <a:rPr lang="cs-CZ" sz="2000"/>
              <a:t> efekt pozorujeme, když je při pohybu rotujícího tělesa v reálných podmínkách toto těleso odkláněno od svého původního směru pohybu</a:t>
            </a:r>
          </a:p>
          <a:p>
            <a:pPr algn="just">
              <a:lnSpc>
                <a:spcPct val="107000"/>
              </a:lnSpc>
              <a:spcAft>
                <a:spcPts val="800"/>
              </a:spcAft>
            </a:pPr>
            <a:r>
              <a:rPr lang="cs-CZ" sz="2000">
                <a:effectLst/>
                <a:latin typeface="Calibri" panose="020F0502020204030204" pitchFamily="34" charset="0"/>
                <a:ea typeface="Calibri" panose="020F0502020204030204" pitchFamily="34" charset="0"/>
                <a:cs typeface="Calibri" panose="020F0502020204030204" pitchFamily="34" charset="0"/>
              </a:rPr>
              <a:t>při rotaci tělesa při pohybu ve vzduchu vzniká rozdíl ve velikosti tlaku na opačných stranách rotujícího předmětu</a:t>
            </a:r>
          </a:p>
          <a:p>
            <a:pPr algn="just">
              <a:lnSpc>
                <a:spcPct val="107000"/>
              </a:lnSpc>
              <a:spcAft>
                <a:spcPts val="800"/>
              </a:spcAft>
            </a:pPr>
            <a:r>
              <a:rPr lang="cs-CZ" sz="2000">
                <a:latin typeface="Calibri" panose="020F0502020204030204" pitchFamily="34" charset="0"/>
                <a:ea typeface="Calibri" panose="020F0502020204030204" pitchFamily="34" charset="0"/>
                <a:cs typeface="Calibri" panose="020F0502020204030204" pitchFamily="34" charset="0"/>
              </a:rPr>
              <a:t>t</a:t>
            </a:r>
            <a:r>
              <a:rPr lang="cs-CZ" sz="2000">
                <a:effectLst/>
                <a:latin typeface="Calibri" panose="020F0502020204030204" pitchFamily="34" charset="0"/>
                <a:ea typeface="Calibri" panose="020F0502020204030204" pitchFamily="34" charset="0"/>
                <a:cs typeface="Calibri" panose="020F0502020204030204" pitchFamily="34" charset="0"/>
              </a:rPr>
              <a:t>ěleso pak má tendenci měnit směr svého pohybu ve směru rotace</a:t>
            </a:r>
            <a:endParaRPr lang="sk-SK" sz="2000">
              <a:effectLst/>
              <a:latin typeface="Calibri" panose="020F0502020204030204" pitchFamily="34" charset="0"/>
              <a:ea typeface="Calibri" panose="020F0502020204030204" pitchFamily="34" charset="0"/>
              <a:cs typeface="Arial" panose="020B0604020202020204" pitchFamily="34" charset="0"/>
            </a:endParaRPr>
          </a:p>
          <a:p>
            <a:pPr>
              <a:buFontTx/>
              <a:buChar char="-"/>
            </a:pPr>
            <a:endParaRPr lang="cs-CZ" sz="2000"/>
          </a:p>
        </p:txBody>
      </p:sp>
      <p:pic>
        <p:nvPicPr>
          <p:cNvPr id="20" name="Picture 1"/>
          <p:cNvPicPr/>
          <p:nvPr/>
        </p:nvPicPr>
        <p:blipFill>
          <a:blip r:embed="rId4">
            <a:extLst>
              <a:ext uri="{28A0092B-C50C-407E-A947-70E740481C1C}">
                <a14:useLocalDpi xmlns:a14="http://schemas.microsoft.com/office/drawing/2010/main" val="0"/>
              </a:ext>
            </a:extLst>
          </a:blip>
          <a:srcRect/>
          <a:stretch>
            <a:fillRect/>
          </a:stretch>
        </p:blipFill>
        <p:spPr bwMode="auto">
          <a:xfrm>
            <a:off x="7647444" y="2482213"/>
            <a:ext cx="4508459" cy="3665923"/>
          </a:xfrm>
          <a:prstGeom prst="rect">
            <a:avLst/>
          </a:prstGeom>
          <a:noFill/>
          <a:ln>
            <a:noFill/>
          </a:ln>
        </p:spPr>
      </p:pic>
    </p:spTree>
    <p:extLst>
      <p:ext uri="{BB962C8B-B14F-4D97-AF65-F5344CB8AC3E}">
        <p14:creationId xmlns:p14="http://schemas.microsoft.com/office/powerpoint/2010/main" val="2672537335"/>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7586133" cy="1325563"/>
          </a:xfrm>
        </p:spPr>
        <p:txBody>
          <a:bodyPr>
            <a:normAutofit/>
          </a:bodyPr>
          <a:lstStyle/>
          <a:p>
            <a:r>
              <a:rPr lang="cs-CZ" b="1"/>
              <a:t>Hody a vrhy – řetězení pohybu</a:t>
            </a:r>
            <a:endParaRPr lang="en-GB"/>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14" y="-100584"/>
            <a:ext cx="2342693" cy="1152144"/>
          </a:xfrm>
          <a:prstGeom prst="rect">
            <a:avLst/>
          </a:prstGeom>
        </p:spPr>
      </p:pic>
      <p:sp>
        <p:nvSpPr>
          <p:cNvPr id="8" name="Zástupný symbol pro obsah 2"/>
          <p:cNvSpPr>
            <a:spLocks noGrp="1"/>
          </p:cNvSpPr>
          <p:nvPr>
            <p:ph idx="1"/>
          </p:nvPr>
        </p:nvSpPr>
        <p:spPr>
          <a:xfrm>
            <a:off x="838200" y="1825624"/>
            <a:ext cx="10515600" cy="4689475"/>
          </a:xfrm>
        </p:spPr>
        <p:txBody>
          <a:bodyPr>
            <a:normAutofit/>
          </a:bodyPr>
          <a:lstStyle/>
          <a:p>
            <a:pPr>
              <a:buFontTx/>
              <a:buChar char="-"/>
            </a:pPr>
            <a:r>
              <a:rPr lang="cs-CZ" sz="2000"/>
              <a:t>provedení vrhů a hodů je ovlivněno postupným a koordinovaným zapojením svalů celého těla </a:t>
            </a:r>
          </a:p>
          <a:p>
            <a:pPr>
              <a:buFontTx/>
              <a:buChar char="-"/>
            </a:pPr>
            <a:r>
              <a:rPr lang="cs-CZ" sz="2000"/>
              <a:t>dochází k </a:t>
            </a:r>
            <a:r>
              <a:rPr lang="cs-CZ" sz="2000" b="1"/>
              <a:t>přenosu</a:t>
            </a:r>
            <a:r>
              <a:rPr lang="cs-CZ" sz="2000"/>
              <a:t> svalové </a:t>
            </a:r>
            <a:r>
              <a:rPr lang="cs-CZ" sz="2000" b="1"/>
              <a:t>síly</a:t>
            </a:r>
            <a:r>
              <a:rPr lang="cs-CZ" sz="2000"/>
              <a:t> </a:t>
            </a:r>
            <a:r>
              <a:rPr lang="cs-CZ" sz="2000" b="1"/>
              <a:t>z proximálních </a:t>
            </a:r>
            <a:r>
              <a:rPr lang="cs-CZ" sz="2000"/>
              <a:t>(dolní končetiny při kontaktu s podložkou) </a:t>
            </a:r>
            <a:r>
              <a:rPr lang="cs-CZ" sz="2000" b="1"/>
              <a:t>k distálním </a:t>
            </a:r>
            <a:r>
              <a:rPr lang="cs-CZ" sz="2000"/>
              <a:t>(horní končetiny) </a:t>
            </a:r>
            <a:r>
              <a:rPr lang="cs-CZ" sz="2000" b="1"/>
              <a:t>segmentům</a:t>
            </a:r>
          </a:p>
          <a:p>
            <a:pPr>
              <a:buFontTx/>
              <a:buChar char="-"/>
            </a:pPr>
            <a:endParaRPr lang="cs-CZ" sz="2000"/>
          </a:p>
          <a:p>
            <a:pPr>
              <a:buFontTx/>
              <a:buChar char="-"/>
            </a:pPr>
            <a:r>
              <a:rPr lang="cs-CZ" sz="2000"/>
              <a:t>biomechanický </a:t>
            </a:r>
            <a:r>
              <a:rPr lang="cs-CZ" sz="2000" b="1"/>
              <a:t>model otevřeného kinetického řetězce</a:t>
            </a:r>
          </a:p>
          <a:p>
            <a:pPr lvl="1">
              <a:buFontTx/>
              <a:buChar char="-"/>
            </a:pPr>
            <a:r>
              <a:rPr lang="cs-CZ" sz="1600"/>
              <a:t>využívá se pro posouzení techniky pohybu z hlediska přenosu síly</a:t>
            </a:r>
          </a:p>
          <a:p>
            <a:pPr lvl="1">
              <a:buFontTx/>
              <a:buChar char="-"/>
            </a:pPr>
            <a:r>
              <a:rPr lang="cs-CZ" sz="1600"/>
              <a:t>umožní sekvenční přenos sil a pohybů, vedoucích k dosažení maximální rychlosti v nejvzdálenějším článku řetězce </a:t>
            </a:r>
          </a:p>
          <a:p>
            <a:pPr>
              <a:buFontTx/>
              <a:buChar char="-"/>
            </a:pPr>
            <a:endParaRPr lang="cs-CZ" sz="2000"/>
          </a:p>
          <a:p>
            <a:pPr>
              <a:buFontTx/>
              <a:buChar char="-"/>
            </a:pPr>
            <a:r>
              <a:rPr lang="cs-CZ" sz="2000" b="1"/>
              <a:t>kinetický řetězec</a:t>
            </a:r>
          </a:p>
          <a:p>
            <a:pPr lvl="1">
              <a:buFontTx/>
              <a:buChar char="-"/>
            </a:pPr>
            <a:r>
              <a:rPr lang="cs-CZ" sz="1600"/>
              <a:t>soustava segmentů spojených klouby, kdy síla vytvořená v rámci jednoho segmentu (nebo soustavy segmentů) se přenáší přes kloub na sousední segment</a:t>
            </a:r>
          </a:p>
          <a:p>
            <a:pPr lvl="1">
              <a:buFontTx/>
              <a:buChar char="-"/>
            </a:pPr>
            <a:r>
              <a:rPr lang="cs-CZ" sz="1600"/>
              <a:t>př. pro hod oštěpem – soustavu segmentů, kterou tvoří dolní končetiny(a), pánev, trup (páteř), ramenní pletenec, nadloktí, předloktí, ruka</a:t>
            </a:r>
          </a:p>
          <a:p>
            <a:pPr marL="0" indent="0">
              <a:buNone/>
            </a:pPr>
            <a:endParaRPr lang="cs-CZ" sz="2000" b="1"/>
          </a:p>
        </p:txBody>
      </p:sp>
    </p:spTree>
    <p:extLst>
      <p:ext uri="{BB962C8B-B14F-4D97-AF65-F5344CB8AC3E}">
        <p14:creationId xmlns:p14="http://schemas.microsoft.com/office/powerpoint/2010/main" val="1316049325"/>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7586133" cy="1325563"/>
          </a:xfrm>
        </p:spPr>
        <p:txBody>
          <a:bodyPr>
            <a:normAutofit/>
          </a:bodyPr>
          <a:lstStyle/>
          <a:p>
            <a:r>
              <a:rPr lang="cs-CZ" b="1"/>
              <a:t>Hody a vrhy – řetězení pohybu</a:t>
            </a:r>
            <a:endParaRPr lang="en-GB"/>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14" y="-100584"/>
            <a:ext cx="2342693" cy="1152144"/>
          </a:xfrm>
          <a:prstGeom prst="rect">
            <a:avLst/>
          </a:prstGeom>
        </p:spPr>
      </p:pic>
      <p:sp>
        <p:nvSpPr>
          <p:cNvPr id="8" name="Zástupný symbol pro obsah 2"/>
          <p:cNvSpPr>
            <a:spLocks noGrp="1"/>
          </p:cNvSpPr>
          <p:nvPr>
            <p:ph idx="1"/>
          </p:nvPr>
        </p:nvSpPr>
        <p:spPr>
          <a:xfrm>
            <a:off x="838200" y="1825624"/>
            <a:ext cx="10515600" cy="4689475"/>
          </a:xfrm>
        </p:spPr>
        <p:txBody>
          <a:bodyPr>
            <a:normAutofit/>
          </a:bodyPr>
          <a:lstStyle/>
          <a:p>
            <a:pPr>
              <a:buFontTx/>
              <a:buChar char="-"/>
            </a:pPr>
            <a:r>
              <a:rPr lang="cs-CZ" sz="2000"/>
              <a:t>informace o fungování řetězce v proximálně-distální sekvenci podává parametr „</a:t>
            </a:r>
            <a:r>
              <a:rPr lang="cs-CZ" sz="2000" i="1"/>
              <a:t>hip-</a:t>
            </a:r>
            <a:r>
              <a:rPr lang="cs-CZ" sz="2000" i="1" err="1"/>
              <a:t>shoulder</a:t>
            </a:r>
            <a:r>
              <a:rPr lang="cs-CZ" sz="2000" i="1"/>
              <a:t> </a:t>
            </a:r>
            <a:r>
              <a:rPr lang="cs-CZ" sz="2000" i="1" err="1"/>
              <a:t>separation</a:t>
            </a:r>
            <a:r>
              <a:rPr lang="cs-CZ" sz="2000"/>
              <a:t>“ </a:t>
            </a:r>
          </a:p>
          <a:p>
            <a:pPr marL="457200" lvl="1" indent="0">
              <a:buNone/>
            </a:pPr>
            <a:r>
              <a:rPr lang="cs-CZ" sz="1600"/>
              <a:t>=   časový rozdíl mezi dosažením maximální rotační rychlosti v dolní a horní částí trupu</a:t>
            </a:r>
          </a:p>
          <a:p>
            <a:pPr lvl="1">
              <a:buFontTx/>
              <a:buChar char="-"/>
            </a:pPr>
            <a:r>
              <a:rPr lang="cs-CZ" sz="1600"/>
              <a:t>prodleva mezi rotací v oblastí kyčlí a rotací horní části trupu umožňuje svalům v horní části těla ukládat elastickou energii získanou při protažení svalů (excentrická kontrakce), příp. šlach a fascií</a:t>
            </a:r>
          </a:p>
          <a:p>
            <a:pPr lvl="1">
              <a:buFontTx/>
              <a:buChar char="-"/>
            </a:pPr>
            <a:r>
              <a:rPr lang="cs-CZ" sz="1600"/>
              <a:t>dochází k využití </a:t>
            </a:r>
            <a:r>
              <a:rPr lang="cs-CZ" sz="1600" err="1"/>
              <a:t>protahovacího-zkracovacího</a:t>
            </a:r>
            <a:r>
              <a:rPr lang="cs-CZ" sz="1600"/>
              <a:t> cyklu (</a:t>
            </a:r>
            <a:r>
              <a:rPr lang="cs-CZ" sz="1600" i="1" err="1"/>
              <a:t>stretch</a:t>
            </a:r>
            <a:r>
              <a:rPr lang="cs-CZ" sz="1600" i="1"/>
              <a:t> </a:t>
            </a:r>
            <a:r>
              <a:rPr lang="cs-CZ" sz="1600" i="1" err="1"/>
              <a:t>shortening</a:t>
            </a:r>
            <a:r>
              <a:rPr lang="cs-CZ" sz="1600" i="1"/>
              <a:t> </a:t>
            </a:r>
            <a:r>
              <a:rPr lang="cs-CZ" sz="1600" i="1" err="1"/>
              <a:t>cycle</a:t>
            </a:r>
            <a:r>
              <a:rPr lang="cs-CZ" sz="1600"/>
              <a:t>), kdy po excentrické svalové kontrakci následuje kontrakce koncentrická</a:t>
            </a:r>
          </a:p>
          <a:p>
            <a:pPr marL="457200" lvl="1" indent="0">
              <a:buNone/>
            </a:pPr>
            <a:endParaRPr lang="cs-CZ" sz="1600"/>
          </a:p>
          <a:p>
            <a:pPr>
              <a:buFontTx/>
              <a:buChar char="-"/>
            </a:pPr>
            <a:r>
              <a:rPr lang="cs-CZ" sz="2000"/>
              <a:t>fungování přenosu síly je v praxi založeno na fyzikálních základech – princip setrvačnosti, přenos momentu hybnosti, přenos energie</a:t>
            </a:r>
          </a:p>
          <a:p>
            <a:pPr lvl="1">
              <a:buFontTx/>
              <a:buChar char="-"/>
            </a:pPr>
            <a:r>
              <a:rPr lang="cs-CZ" sz="1600"/>
              <a:t>postupným přičítáním maximální úhlové rychlosti každého segmentu těla k maximální úhlové rychlosti segmentu, který mu předchází (v pořadí od osy těla směrem k ruce odhodové končetiny), bude na posledním článku řetězce – náčiní generován větší moment hybnosti</a:t>
            </a:r>
          </a:p>
          <a:p>
            <a:pPr lvl="1">
              <a:buFontTx/>
              <a:buChar char="-"/>
            </a:pPr>
            <a:r>
              <a:rPr lang="cs-CZ" sz="1600"/>
              <a:t>zvýšením momentu hybnosti je možné zvýšit výslednou sílu aplikovanou na náčiní</a:t>
            </a:r>
          </a:p>
        </p:txBody>
      </p:sp>
    </p:spTree>
    <p:extLst>
      <p:ext uri="{BB962C8B-B14F-4D97-AF65-F5344CB8AC3E}">
        <p14:creationId xmlns:p14="http://schemas.microsoft.com/office/powerpoint/2010/main" val="157878128"/>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7586133" cy="1325563"/>
          </a:xfrm>
        </p:spPr>
        <p:txBody>
          <a:bodyPr>
            <a:normAutofit/>
          </a:bodyPr>
          <a:lstStyle/>
          <a:p>
            <a:r>
              <a:rPr lang="cs-CZ" b="1"/>
              <a:t>Hody a vrhy – příklady ve sportu</a:t>
            </a:r>
            <a:endParaRPr lang="en-GB"/>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14" y="-100584"/>
            <a:ext cx="2342693" cy="1152144"/>
          </a:xfrm>
          <a:prstGeom prst="rect">
            <a:avLst/>
          </a:prstGeom>
        </p:spPr>
      </p:pic>
      <p:sp>
        <p:nvSpPr>
          <p:cNvPr id="8" name="Zástupný symbol pro obsah 2"/>
          <p:cNvSpPr>
            <a:spLocks noGrp="1"/>
          </p:cNvSpPr>
          <p:nvPr>
            <p:ph idx="1"/>
          </p:nvPr>
        </p:nvSpPr>
        <p:spPr>
          <a:xfrm>
            <a:off x="838200" y="2034594"/>
            <a:ext cx="10515600" cy="4480505"/>
          </a:xfrm>
        </p:spPr>
        <p:txBody>
          <a:bodyPr>
            <a:normAutofit/>
          </a:bodyPr>
          <a:lstStyle/>
          <a:p>
            <a:pPr marL="457200" lvl="1" indent="0">
              <a:buNone/>
            </a:pPr>
            <a:endParaRPr lang="cs-CZ" sz="1600"/>
          </a:p>
          <a:p>
            <a:pPr>
              <a:buFontTx/>
              <a:buChar char="-"/>
            </a:pPr>
            <a:r>
              <a:rPr lang="cs-CZ" sz="2000"/>
              <a:t>komplexní činnost se zapojením velkého množství svalů </a:t>
            </a:r>
          </a:p>
          <a:p>
            <a:pPr lvl="1">
              <a:buFontTx/>
              <a:buChar char="-"/>
            </a:pPr>
            <a:r>
              <a:rPr lang="cs-CZ" sz="1600"/>
              <a:t>v odhodové fázi pro pohyb horní končetiny především m. </a:t>
            </a:r>
            <a:r>
              <a:rPr lang="cs-CZ" sz="1600" err="1"/>
              <a:t>pectoralis</a:t>
            </a:r>
            <a:r>
              <a:rPr lang="cs-CZ" sz="1600"/>
              <a:t> major, m. </a:t>
            </a:r>
            <a:r>
              <a:rPr lang="cs-CZ" sz="1600" err="1"/>
              <a:t>latissimus</a:t>
            </a:r>
            <a:r>
              <a:rPr lang="cs-CZ" sz="1600"/>
              <a:t> </a:t>
            </a:r>
            <a:r>
              <a:rPr lang="cs-CZ" sz="1600" err="1"/>
              <a:t>dorsi</a:t>
            </a:r>
            <a:r>
              <a:rPr lang="cs-CZ" sz="1600"/>
              <a:t> a m. triceps </a:t>
            </a:r>
            <a:r>
              <a:rPr lang="cs-CZ" sz="1600" err="1"/>
              <a:t>brachii</a:t>
            </a:r>
            <a:endParaRPr lang="cs-CZ" sz="1600"/>
          </a:p>
          <a:p>
            <a:pPr lvl="1">
              <a:buFontTx/>
              <a:buChar char="-"/>
            </a:pPr>
            <a:r>
              <a:rPr lang="cs-CZ" sz="1600"/>
              <a:t>v odhodové fázi na dolních končetinách - extenzory kyčelního kloubu (m. </a:t>
            </a:r>
            <a:r>
              <a:rPr lang="cs-CZ" sz="1600" err="1"/>
              <a:t>glutaeus</a:t>
            </a:r>
            <a:r>
              <a:rPr lang="cs-CZ" sz="1600"/>
              <a:t> </a:t>
            </a:r>
            <a:r>
              <a:rPr lang="cs-CZ" sz="1600" err="1"/>
              <a:t>maximus</a:t>
            </a:r>
            <a:r>
              <a:rPr lang="cs-CZ" sz="1600"/>
              <a:t>, </a:t>
            </a:r>
            <a:r>
              <a:rPr lang="cs-CZ" sz="1600" err="1"/>
              <a:t>hamstringy</a:t>
            </a:r>
            <a:r>
              <a:rPr lang="cs-CZ" sz="1600"/>
              <a:t>), extenzory kolenního kloubu (m. </a:t>
            </a:r>
            <a:r>
              <a:rPr lang="cs-CZ" sz="1600" err="1"/>
              <a:t>quadriceps</a:t>
            </a:r>
            <a:r>
              <a:rPr lang="cs-CZ" sz="1600"/>
              <a:t> </a:t>
            </a:r>
            <a:r>
              <a:rPr lang="cs-CZ" sz="1600" err="1"/>
              <a:t>femoris</a:t>
            </a:r>
            <a:r>
              <a:rPr lang="cs-CZ" sz="1600"/>
              <a:t>), plantární flexory hlezna (m. triceps </a:t>
            </a:r>
            <a:r>
              <a:rPr lang="cs-CZ" sz="1600" err="1"/>
              <a:t>surae</a:t>
            </a:r>
            <a:r>
              <a:rPr lang="cs-CZ" sz="1600"/>
              <a:t>)</a:t>
            </a:r>
          </a:p>
          <a:p>
            <a:pPr lvl="1">
              <a:buFontTx/>
              <a:buChar char="-"/>
            </a:pPr>
            <a:r>
              <a:rPr lang="cs-CZ" sz="1600"/>
              <a:t>v odhodové fázi na trupu - břišní svaly (m. </a:t>
            </a:r>
            <a:r>
              <a:rPr lang="cs-CZ" sz="1600" err="1"/>
              <a:t>rectus</a:t>
            </a:r>
            <a:r>
              <a:rPr lang="cs-CZ" sz="1600"/>
              <a:t> </a:t>
            </a:r>
            <a:r>
              <a:rPr lang="cs-CZ" sz="1600" err="1"/>
              <a:t>abdominis</a:t>
            </a:r>
            <a:r>
              <a:rPr lang="cs-CZ" sz="1600"/>
              <a:t>, m. </a:t>
            </a:r>
            <a:r>
              <a:rPr lang="cs-CZ" sz="1600" err="1"/>
              <a:t>oblique</a:t>
            </a:r>
            <a:r>
              <a:rPr lang="cs-CZ" sz="1600"/>
              <a:t> </a:t>
            </a:r>
            <a:r>
              <a:rPr lang="cs-CZ" sz="1600" err="1"/>
              <a:t>abdmonis</a:t>
            </a:r>
            <a:r>
              <a:rPr lang="cs-CZ" sz="1600"/>
              <a:t> </a:t>
            </a:r>
            <a:r>
              <a:rPr lang="cs-CZ" sz="1600" err="1"/>
              <a:t>externus</a:t>
            </a:r>
            <a:r>
              <a:rPr lang="cs-CZ" sz="1600"/>
              <a:t>, m. </a:t>
            </a:r>
            <a:r>
              <a:rPr lang="cs-CZ" sz="1600" err="1"/>
              <a:t>oblique</a:t>
            </a:r>
            <a:r>
              <a:rPr lang="cs-CZ" sz="1600"/>
              <a:t> </a:t>
            </a:r>
            <a:r>
              <a:rPr lang="cs-CZ" sz="1600" err="1"/>
              <a:t>abdominis</a:t>
            </a:r>
            <a:r>
              <a:rPr lang="cs-CZ" sz="1600"/>
              <a:t> </a:t>
            </a:r>
            <a:r>
              <a:rPr lang="cs-CZ" sz="1600" err="1"/>
              <a:t>internus</a:t>
            </a:r>
            <a:r>
              <a:rPr lang="cs-CZ" sz="1600"/>
              <a:t>) </a:t>
            </a:r>
          </a:p>
          <a:p>
            <a:pPr lvl="1">
              <a:buFontTx/>
              <a:buChar char="-"/>
            </a:pPr>
            <a:endParaRPr lang="cs-CZ" sz="1600"/>
          </a:p>
          <a:p>
            <a:pPr marL="265113" lvl="1" indent="-265113">
              <a:buFontTx/>
              <a:buChar char="-"/>
            </a:pPr>
            <a:r>
              <a:rPr lang="cs-CZ" sz="2000"/>
              <a:t>maximálních lineárních rychlostí segmentů při hodu oštěpem je při správném provedení dosaženo v pořadí kyčel, rameno, loket a zápěstí</a:t>
            </a:r>
            <a:endParaRPr lang="cs-CZ" sz="1600"/>
          </a:p>
        </p:txBody>
      </p:sp>
      <p:sp>
        <p:nvSpPr>
          <p:cNvPr id="5" name="Obdélník 4">
            <a:extLst>
              <a:ext uri="{FF2B5EF4-FFF2-40B4-BE49-F238E27FC236}">
                <a16:creationId xmlns:a16="http://schemas.microsoft.com/office/drawing/2014/main" id="{2C14CC94-9797-3F50-FFD5-0D7A18771F24}"/>
              </a:ext>
            </a:extLst>
          </p:cNvPr>
          <p:cNvSpPr/>
          <p:nvPr/>
        </p:nvSpPr>
        <p:spPr>
          <a:xfrm>
            <a:off x="3955203" y="1511374"/>
            <a:ext cx="4469130" cy="523220"/>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sk-SK" sz="2800"/>
              <a:t>HOD OŠTĚPEM</a:t>
            </a:r>
            <a:endParaRPr lang="en-GB" sz="2800"/>
          </a:p>
        </p:txBody>
      </p:sp>
    </p:spTree>
    <p:extLst>
      <p:ext uri="{BB962C8B-B14F-4D97-AF65-F5344CB8AC3E}">
        <p14:creationId xmlns:p14="http://schemas.microsoft.com/office/powerpoint/2010/main" val="3811709995"/>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7586133" cy="1325563"/>
          </a:xfrm>
        </p:spPr>
        <p:txBody>
          <a:bodyPr>
            <a:normAutofit/>
          </a:bodyPr>
          <a:lstStyle/>
          <a:p>
            <a:r>
              <a:rPr lang="cs-CZ" b="1"/>
              <a:t>Hody a vrhy – příklady ve sportu</a:t>
            </a:r>
            <a:endParaRPr lang="en-GB"/>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14" y="-100584"/>
            <a:ext cx="2342693" cy="1152144"/>
          </a:xfrm>
          <a:prstGeom prst="rect">
            <a:avLst/>
          </a:prstGeom>
        </p:spPr>
      </p:pic>
      <p:sp>
        <p:nvSpPr>
          <p:cNvPr id="8" name="Zástupný symbol pro obsah 2"/>
          <p:cNvSpPr>
            <a:spLocks noGrp="1"/>
          </p:cNvSpPr>
          <p:nvPr>
            <p:ph idx="1"/>
          </p:nvPr>
        </p:nvSpPr>
        <p:spPr>
          <a:xfrm>
            <a:off x="838200" y="2034594"/>
            <a:ext cx="10515600" cy="4480505"/>
          </a:xfrm>
        </p:spPr>
        <p:txBody>
          <a:bodyPr>
            <a:normAutofit/>
          </a:bodyPr>
          <a:lstStyle/>
          <a:p>
            <a:pPr marL="457200" lvl="1" indent="0">
              <a:buNone/>
            </a:pPr>
            <a:endParaRPr lang="cs-CZ" sz="1600"/>
          </a:p>
          <a:p>
            <a:pPr marL="0" indent="0">
              <a:buNone/>
            </a:pPr>
            <a:r>
              <a:rPr lang="cs-CZ" sz="2400"/>
              <a:t>Klíčové aspekty</a:t>
            </a:r>
          </a:p>
          <a:p>
            <a:pPr lvl="1">
              <a:buFontTx/>
              <a:buChar char="-"/>
            </a:pPr>
            <a:r>
              <a:rPr lang="cs-CZ" sz="2000"/>
              <a:t>odhodová rychlost</a:t>
            </a:r>
          </a:p>
          <a:p>
            <a:pPr lvl="2">
              <a:buFontTx/>
              <a:buChar char="-"/>
            </a:pPr>
            <a:r>
              <a:rPr lang="cs-CZ" sz="1600"/>
              <a:t>u nejlepších oštěpařů se pohybuje kolem hodnoty 30 m·s</a:t>
            </a:r>
            <a:r>
              <a:rPr lang="cs-CZ" sz="1600" baseline="30000"/>
              <a:t>-1</a:t>
            </a:r>
          </a:p>
          <a:p>
            <a:pPr lvl="2">
              <a:buFontTx/>
              <a:buChar char="-"/>
            </a:pPr>
            <a:r>
              <a:rPr lang="cs-CZ" sz="1600"/>
              <a:t>její nárůst lze dosáhnout prodloužením dráhy, po které působí na oštěp svalová síla, nebo působením větší svalové síly po kratší dráze (v kratším čase)</a:t>
            </a:r>
          </a:p>
          <a:p>
            <a:pPr lvl="2">
              <a:buFontTx/>
              <a:buChar char="-"/>
            </a:pPr>
            <a:r>
              <a:rPr lang="cs-CZ" sz="1600"/>
              <a:t>nemělo by docházet k přerušení působení síly nebo k jejímu kolísání</a:t>
            </a:r>
          </a:p>
          <a:p>
            <a:pPr lvl="1">
              <a:buFontTx/>
              <a:buChar char="-"/>
            </a:pPr>
            <a:r>
              <a:rPr lang="cs-CZ" sz="2000"/>
              <a:t>úhel odhodu</a:t>
            </a:r>
          </a:p>
          <a:p>
            <a:pPr lvl="2">
              <a:buFontTx/>
              <a:buChar char="-"/>
            </a:pPr>
            <a:r>
              <a:rPr lang="cs-CZ" sz="1600"/>
              <a:t>je možné rozlišit úhel odhodu a úhel nasazení</a:t>
            </a:r>
          </a:p>
          <a:p>
            <a:pPr lvl="2">
              <a:buFontTx/>
              <a:buChar char="-"/>
            </a:pPr>
            <a:r>
              <a:rPr lang="cs-CZ" sz="1600"/>
              <a:t>u elitních sportovců se úhel odhodu pohybuje přibližně mezi 30° až 45° </a:t>
            </a:r>
          </a:p>
          <a:p>
            <a:pPr marL="914400" lvl="2" indent="0">
              <a:buNone/>
            </a:pPr>
            <a:r>
              <a:rPr lang="cs-CZ" sz="1600"/>
              <a:t>     a úhel nasazení od -5° do 15°</a:t>
            </a:r>
          </a:p>
        </p:txBody>
      </p:sp>
      <p:sp>
        <p:nvSpPr>
          <p:cNvPr id="5" name="Obdélník 4">
            <a:extLst>
              <a:ext uri="{FF2B5EF4-FFF2-40B4-BE49-F238E27FC236}">
                <a16:creationId xmlns:a16="http://schemas.microsoft.com/office/drawing/2014/main" id="{2C14CC94-9797-3F50-FFD5-0D7A18771F24}"/>
              </a:ext>
            </a:extLst>
          </p:cNvPr>
          <p:cNvSpPr/>
          <p:nvPr/>
        </p:nvSpPr>
        <p:spPr>
          <a:xfrm>
            <a:off x="3955203" y="1511374"/>
            <a:ext cx="4469130" cy="523220"/>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sk-SK" sz="2800"/>
              <a:t>HOD OŠTĚPEM</a:t>
            </a:r>
            <a:endParaRPr lang="en-GB" sz="2800"/>
          </a:p>
        </p:txBody>
      </p:sp>
      <p:pic>
        <p:nvPicPr>
          <p:cNvPr id="7" name="Picture 2"/>
          <p:cNvPicPr/>
          <p:nvPr/>
        </p:nvPicPr>
        <p:blipFill>
          <a:blip r:embed="rId4">
            <a:extLst>
              <a:ext uri="{28A0092B-C50C-407E-A947-70E740481C1C}">
                <a14:useLocalDpi xmlns:a14="http://schemas.microsoft.com/office/drawing/2010/main" val="0"/>
              </a:ext>
            </a:extLst>
          </a:blip>
          <a:srcRect/>
          <a:stretch>
            <a:fillRect/>
          </a:stretch>
        </p:blipFill>
        <p:spPr bwMode="auto">
          <a:xfrm>
            <a:off x="6473952" y="3822192"/>
            <a:ext cx="5422393" cy="2971799"/>
          </a:xfrm>
          <a:prstGeom prst="rect">
            <a:avLst/>
          </a:prstGeom>
          <a:noFill/>
          <a:ln>
            <a:noFill/>
          </a:ln>
        </p:spPr>
      </p:pic>
    </p:spTree>
    <p:extLst>
      <p:ext uri="{BB962C8B-B14F-4D97-AF65-F5344CB8AC3E}">
        <p14:creationId xmlns:p14="http://schemas.microsoft.com/office/powerpoint/2010/main" val="509086175"/>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7586133" cy="1325563"/>
          </a:xfrm>
        </p:spPr>
        <p:txBody>
          <a:bodyPr>
            <a:normAutofit/>
          </a:bodyPr>
          <a:lstStyle/>
          <a:p>
            <a:r>
              <a:rPr lang="cs-CZ" b="1"/>
              <a:t>Hody a vrhy – příklady ve sportu</a:t>
            </a:r>
            <a:endParaRPr lang="en-GB"/>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14" y="-100584"/>
            <a:ext cx="2342693" cy="1152144"/>
          </a:xfrm>
          <a:prstGeom prst="rect">
            <a:avLst/>
          </a:prstGeom>
        </p:spPr>
      </p:pic>
      <p:sp>
        <p:nvSpPr>
          <p:cNvPr id="8" name="Zástupný symbol pro obsah 2"/>
          <p:cNvSpPr>
            <a:spLocks noGrp="1"/>
          </p:cNvSpPr>
          <p:nvPr>
            <p:ph idx="1"/>
          </p:nvPr>
        </p:nvSpPr>
        <p:spPr>
          <a:xfrm>
            <a:off x="838200" y="2034594"/>
            <a:ext cx="8685810" cy="4480505"/>
          </a:xfrm>
        </p:spPr>
        <p:txBody>
          <a:bodyPr>
            <a:normAutofit/>
          </a:bodyPr>
          <a:lstStyle/>
          <a:p>
            <a:pPr marL="0" indent="0">
              <a:buNone/>
            </a:pPr>
            <a:endParaRPr lang="cs-CZ" sz="2000">
              <a:effectLst/>
              <a:latin typeface="Calibri" panose="020F0502020204030204" pitchFamily="34" charset="0"/>
              <a:ea typeface="Calibri" panose="020F0502020204030204" pitchFamily="34" charset="0"/>
            </a:endParaRPr>
          </a:p>
          <a:p>
            <a:pPr marL="0" indent="0">
              <a:buNone/>
            </a:pPr>
            <a:r>
              <a:rPr lang="cs-CZ" sz="2000">
                <a:effectLst/>
                <a:latin typeface="Calibri" panose="020F0502020204030204" pitchFamily="34" charset="0"/>
                <a:ea typeface="Calibri" panose="020F0502020204030204" pitchFamily="34" charset="0"/>
              </a:rPr>
              <a:t>- zásadní rozdíl oproti hodu oštěpem – provedení otočky před odhodem</a:t>
            </a:r>
          </a:p>
          <a:p>
            <a:pPr marL="0" indent="0">
              <a:buNone/>
            </a:pPr>
            <a:endParaRPr lang="cs-CZ" sz="2400"/>
          </a:p>
          <a:p>
            <a:pPr marL="0" indent="0">
              <a:buNone/>
            </a:pPr>
            <a:r>
              <a:rPr lang="cs-CZ" sz="2400"/>
              <a:t>Klíčové aspekty jsou obdobné jako u hodu oštěpem</a:t>
            </a:r>
          </a:p>
          <a:p>
            <a:pPr lvl="1">
              <a:buFontTx/>
              <a:buChar char="-"/>
            </a:pPr>
            <a:r>
              <a:rPr lang="cs-CZ" sz="2000"/>
              <a:t>odhodová rychlost</a:t>
            </a:r>
          </a:p>
          <a:p>
            <a:pPr lvl="2">
              <a:buFontTx/>
              <a:buChar char="-"/>
            </a:pPr>
            <a:r>
              <a:rPr lang="cs-CZ" sz="1600"/>
              <a:t>u elitních sportovců se pohybuje kolem hodnoty 20–25 m·s</a:t>
            </a:r>
            <a:r>
              <a:rPr lang="cs-CZ" sz="1600" baseline="30000"/>
              <a:t>-1</a:t>
            </a:r>
          </a:p>
          <a:p>
            <a:pPr lvl="2">
              <a:buFontTx/>
              <a:buChar char="-"/>
            </a:pPr>
            <a:r>
              <a:rPr lang="cs-CZ" sz="1600"/>
              <a:t>její nárůst lze dosáhnout maximalizací délky trajektorie disku při provádění hodu, čímž dojde ke zvětšení poloměru otáčení a zvýšení obvodové rychlosti</a:t>
            </a:r>
          </a:p>
          <a:p>
            <a:pPr lvl="1">
              <a:buFontTx/>
              <a:buChar char="-"/>
            </a:pPr>
            <a:r>
              <a:rPr lang="cs-CZ" sz="2000"/>
              <a:t>úhel odhodu</a:t>
            </a:r>
          </a:p>
          <a:p>
            <a:pPr lvl="2">
              <a:buFontTx/>
              <a:buChar char="-"/>
            </a:pPr>
            <a:r>
              <a:rPr lang="cs-CZ" sz="1600"/>
              <a:t>je možné rozlišit úhel odhodu a úhel nasazení</a:t>
            </a:r>
          </a:p>
          <a:p>
            <a:pPr lvl="2">
              <a:buFontTx/>
              <a:buChar char="-"/>
            </a:pPr>
            <a:r>
              <a:rPr lang="cs-CZ" sz="1600"/>
              <a:t>u elitních sportovců se úhel odhodu pohybuje přibližně mezi 35° až 45° </a:t>
            </a:r>
          </a:p>
          <a:p>
            <a:pPr marL="914400" lvl="2" indent="0">
              <a:buNone/>
            </a:pPr>
            <a:r>
              <a:rPr lang="cs-CZ" sz="1600"/>
              <a:t>     a úhel nasazení od -5° do 15°</a:t>
            </a:r>
          </a:p>
        </p:txBody>
      </p:sp>
      <p:sp>
        <p:nvSpPr>
          <p:cNvPr id="5" name="Obdélník 4">
            <a:extLst>
              <a:ext uri="{FF2B5EF4-FFF2-40B4-BE49-F238E27FC236}">
                <a16:creationId xmlns:a16="http://schemas.microsoft.com/office/drawing/2014/main" id="{2C14CC94-9797-3F50-FFD5-0D7A18771F24}"/>
              </a:ext>
            </a:extLst>
          </p:cNvPr>
          <p:cNvSpPr/>
          <p:nvPr/>
        </p:nvSpPr>
        <p:spPr>
          <a:xfrm>
            <a:off x="3955203" y="1511374"/>
            <a:ext cx="4469130" cy="523220"/>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sk-SK" sz="2800"/>
              <a:t>HOD DISKEM</a:t>
            </a:r>
            <a:endParaRPr lang="en-GB" sz="2800"/>
          </a:p>
        </p:txBody>
      </p:sp>
      <p:pic>
        <p:nvPicPr>
          <p:cNvPr id="3" name="Picture 4">
            <a:extLst>
              <a:ext uri="{FF2B5EF4-FFF2-40B4-BE49-F238E27FC236}">
                <a16:creationId xmlns:a16="http://schemas.microsoft.com/office/drawing/2014/main" id="{A3E5A916-6FBC-139D-FBD2-918036E163E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73392" y="4453248"/>
            <a:ext cx="4391968" cy="2061852"/>
          </a:xfrm>
          <a:prstGeom prst="rect">
            <a:avLst/>
          </a:prstGeom>
          <a:noFill/>
          <a:ln>
            <a:noFill/>
          </a:ln>
        </p:spPr>
      </p:pic>
    </p:spTree>
    <p:extLst>
      <p:ext uri="{BB962C8B-B14F-4D97-AF65-F5344CB8AC3E}">
        <p14:creationId xmlns:p14="http://schemas.microsoft.com/office/powerpoint/2010/main" val="263330850"/>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7586133" cy="1325563"/>
          </a:xfrm>
        </p:spPr>
        <p:txBody>
          <a:bodyPr>
            <a:normAutofit/>
          </a:bodyPr>
          <a:lstStyle/>
          <a:p>
            <a:r>
              <a:rPr lang="cs-CZ" b="1"/>
              <a:t>Hody a vrhy – příklady ve sportu</a:t>
            </a:r>
            <a:endParaRPr lang="en-GB"/>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14" y="-100584"/>
            <a:ext cx="2342693" cy="1152144"/>
          </a:xfrm>
          <a:prstGeom prst="rect">
            <a:avLst/>
          </a:prstGeom>
        </p:spPr>
      </p:pic>
      <p:sp>
        <p:nvSpPr>
          <p:cNvPr id="8" name="Zástupný symbol pro obsah 2"/>
          <p:cNvSpPr>
            <a:spLocks noGrp="1"/>
          </p:cNvSpPr>
          <p:nvPr>
            <p:ph idx="1"/>
          </p:nvPr>
        </p:nvSpPr>
        <p:spPr>
          <a:xfrm>
            <a:off x="838199" y="2034594"/>
            <a:ext cx="7023265" cy="4480505"/>
          </a:xfrm>
        </p:spPr>
        <p:txBody>
          <a:bodyPr>
            <a:normAutofit/>
          </a:bodyPr>
          <a:lstStyle/>
          <a:p>
            <a:pPr marL="457200" lvl="1" indent="0">
              <a:buNone/>
            </a:pPr>
            <a:endParaRPr lang="cs-CZ" sz="2000"/>
          </a:p>
          <a:p>
            <a:pPr marL="0" indent="0">
              <a:buNone/>
            </a:pPr>
            <a:r>
              <a:rPr lang="cs-CZ" sz="2400"/>
              <a:t>Fáze</a:t>
            </a:r>
          </a:p>
          <a:p>
            <a:pPr>
              <a:buFontTx/>
              <a:buChar char="-"/>
            </a:pPr>
            <a:r>
              <a:rPr lang="cs-CZ" sz="2000">
                <a:effectLst/>
                <a:latin typeface="Calibri" panose="020F0502020204030204" pitchFamily="34" charset="0"/>
                <a:ea typeface="Calibri" panose="020F0502020204030204" pitchFamily="34" charset="0"/>
              </a:rPr>
              <a:t>úvodní </a:t>
            </a:r>
            <a:r>
              <a:rPr lang="cs-CZ" sz="2000" err="1">
                <a:effectLst/>
                <a:latin typeface="Calibri" panose="020F0502020204030204" pitchFamily="34" charset="0"/>
                <a:ea typeface="Calibri" panose="020F0502020204030204" pitchFamily="34" charset="0"/>
              </a:rPr>
              <a:t>nášvihy</a:t>
            </a:r>
            <a:r>
              <a:rPr lang="cs-CZ" sz="2000">
                <a:effectLst/>
                <a:latin typeface="Calibri" panose="020F0502020204030204" pitchFamily="34" charset="0"/>
                <a:ea typeface="Calibri" panose="020F0502020204030204" pitchFamily="34" charset="0"/>
              </a:rPr>
              <a:t>, tři až čtyři otočky, odhod</a:t>
            </a:r>
            <a:r>
              <a:rPr lang="cs-CZ" sz="2000">
                <a:latin typeface="Calibri" panose="020F0502020204030204" pitchFamily="34" charset="0"/>
                <a:ea typeface="Calibri" panose="020F0502020204030204" pitchFamily="34" charset="0"/>
              </a:rPr>
              <a:t> </a:t>
            </a:r>
          </a:p>
          <a:p>
            <a:pPr>
              <a:buFontTx/>
              <a:buChar char="-"/>
            </a:pPr>
            <a:r>
              <a:rPr lang="cs-CZ" sz="2000">
                <a:effectLst/>
                <a:latin typeface="Calibri" panose="020F0502020204030204" pitchFamily="34" charset="0"/>
                <a:ea typeface="Calibri" panose="020F0502020204030204" pitchFamily="34" charset="0"/>
              </a:rPr>
              <a:t>každá otočka se skládá z </a:t>
            </a:r>
            <a:r>
              <a:rPr lang="cs-CZ" sz="2000" err="1">
                <a:effectLst/>
                <a:latin typeface="Calibri" panose="020F0502020204030204" pitchFamily="34" charset="0"/>
                <a:ea typeface="Calibri" panose="020F0502020204030204" pitchFamily="34" charset="0"/>
              </a:rPr>
              <a:t>jednooporové</a:t>
            </a:r>
            <a:r>
              <a:rPr lang="cs-CZ" sz="2000">
                <a:effectLst/>
                <a:latin typeface="Calibri" panose="020F0502020204030204" pitchFamily="34" charset="0"/>
                <a:ea typeface="Calibri" panose="020F0502020204030204" pitchFamily="34" charset="0"/>
              </a:rPr>
              <a:t> (SS) a </a:t>
            </a:r>
            <a:r>
              <a:rPr lang="cs-CZ" sz="2000" err="1">
                <a:effectLst/>
                <a:latin typeface="Calibri" panose="020F0502020204030204" pitchFamily="34" charset="0"/>
                <a:ea typeface="Calibri" panose="020F0502020204030204" pitchFamily="34" charset="0"/>
              </a:rPr>
              <a:t>dvouoporové</a:t>
            </a:r>
            <a:r>
              <a:rPr lang="cs-CZ" sz="2000">
                <a:effectLst/>
                <a:latin typeface="Calibri" panose="020F0502020204030204" pitchFamily="34" charset="0"/>
                <a:ea typeface="Calibri" panose="020F0502020204030204" pitchFamily="34" charset="0"/>
              </a:rPr>
              <a:t> (DS) fáze, která je efektivnější při zrychlování pohybu kladiva</a:t>
            </a:r>
          </a:p>
          <a:p>
            <a:pPr>
              <a:buFontTx/>
              <a:buChar char="-"/>
            </a:pPr>
            <a:r>
              <a:rPr lang="cs-CZ" sz="2000">
                <a:latin typeface="Calibri" panose="020F0502020204030204" pitchFamily="34" charset="0"/>
              </a:rPr>
              <a:t>úhlová a obvodová rychlost kladiva během jednotlivých fází postupně narůstají (</a:t>
            </a:r>
            <a:r>
              <a:rPr lang="cs-CZ" sz="1800" err="1">
                <a:effectLst/>
                <a:latin typeface="Calibri" panose="020F0502020204030204" pitchFamily="34" charset="0"/>
                <a:ea typeface="Calibri" panose="020F0502020204030204" pitchFamily="34" charset="0"/>
              </a:rPr>
              <a:t>Castaldi</a:t>
            </a:r>
            <a:r>
              <a:rPr lang="cs-CZ" sz="1800">
                <a:effectLst/>
                <a:latin typeface="Calibri" panose="020F0502020204030204" pitchFamily="34" charset="0"/>
                <a:ea typeface="Calibri" panose="020F0502020204030204" pitchFamily="34" charset="0"/>
              </a:rPr>
              <a:t> et al. 2022)</a:t>
            </a:r>
            <a:endParaRPr lang="cs-CZ" sz="2000"/>
          </a:p>
        </p:txBody>
      </p:sp>
      <p:sp>
        <p:nvSpPr>
          <p:cNvPr id="5" name="Obdélník 4">
            <a:extLst>
              <a:ext uri="{FF2B5EF4-FFF2-40B4-BE49-F238E27FC236}">
                <a16:creationId xmlns:a16="http://schemas.microsoft.com/office/drawing/2014/main" id="{2C14CC94-9797-3F50-FFD5-0D7A18771F24}"/>
              </a:ext>
            </a:extLst>
          </p:cNvPr>
          <p:cNvSpPr/>
          <p:nvPr/>
        </p:nvSpPr>
        <p:spPr>
          <a:xfrm>
            <a:off x="3955203" y="1511374"/>
            <a:ext cx="4469130" cy="523220"/>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cs-CZ" sz="2800"/>
              <a:t>HOD KLADIVEM</a:t>
            </a:r>
            <a:endParaRPr lang="en-GB" sz="2800"/>
          </a:p>
        </p:txBody>
      </p:sp>
      <p:pic>
        <p:nvPicPr>
          <p:cNvPr id="3" name="Picture 2">
            <a:extLst>
              <a:ext uri="{FF2B5EF4-FFF2-40B4-BE49-F238E27FC236}">
                <a16:creationId xmlns:a16="http://schemas.microsoft.com/office/drawing/2014/main" id="{C857D3E9-748A-4267-E529-22B19A2BE58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65227" y="1051559"/>
            <a:ext cx="3636426" cy="5720253"/>
          </a:xfrm>
          <a:prstGeom prst="rect">
            <a:avLst/>
          </a:prstGeom>
          <a:noFill/>
          <a:ln>
            <a:noFill/>
          </a:ln>
        </p:spPr>
      </p:pic>
      <p:sp>
        <p:nvSpPr>
          <p:cNvPr id="4" name="TextovéPole 3">
            <a:extLst>
              <a:ext uri="{FF2B5EF4-FFF2-40B4-BE49-F238E27FC236}">
                <a16:creationId xmlns:a16="http://schemas.microsoft.com/office/drawing/2014/main" id="{AA93BA04-69E1-CCA0-C867-92F9320DA7B0}"/>
              </a:ext>
            </a:extLst>
          </p:cNvPr>
          <p:cNvSpPr txBox="1"/>
          <p:nvPr/>
        </p:nvSpPr>
        <p:spPr>
          <a:xfrm>
            <a:off x="166144" y="6301917"/>
            <a:ext cx="7913129" cy="461665"/>
          </a:xfrm>
          <a:prstGeom prst="rect">
            <a:avLst/>
          </a:prstGeom>
          <a:noFill/>
        </p:spPr>
        <p:txBody>
          <a:bodyPr wrap="square" rtlCol="0">
            <a:spAutoFit/>
          </a:bodyPr>
          <a:lstStyle/>
          <a:p>
            <a:r>
              <a:rPr lang="cs-CZ" sz="1200" err="1">
                <a:solidFill>
                  <a:schemeClr val="tx1">
                    <a:lumMod val="50000"/>
                    <a:lumOff val="50000"/>
                  </a:schemeClr>
                </a:solidFill>
                <a:effectLst/>
                <a:latin typeface="Calibri" panose="020F0502020204030204" pitchFamily="34" charset="0"/>
                <a:ea typeface="Calibri" panose="020F0502020204030204" pitchFamily="34" charset="0"/>
              </a:rPr>
              <a:t>Castaldi</a:t>
            </a:r>
            <a:r>
              <a:rPr lang="cs-CZ" sz="1200">
                <a:solidFill>
                  <a:schemeClr val="tx1">
                    <a:lumMod val="50000"/>
                    <a:lumOff val="50000"/>
                  </a:schemeClr>
                </a:solidFill>
                <a:effectLst/>
                <a:latin typeface="Calibri" panose="020F0502020204030204" pitchFamily="34" charset="0"/>
                <a:ea typeface="Calibri" panose="020F0502020204030204" pitchFamily="34" charset="0"/>
              </a:rPr>
              <a:t>, G. M., </a:t>
            </a:r>
            <a:r>
              <a:rPr lang="cs-CZ" sz="1200" err="1">
                <a:solidFill>
                  <a:schemeClr val="tx1">
                    <a:lumMod val="50000"/>
                    <a:lumOff val="50000"/>
                  </a:schemeClr>
                </a:solidFill>
                <a:effectLst/>
                <a:latin typeface="Calibri" panose="020F0502020204030204" pitchFamily="34" charset="0"/>
                <a:ea typeface="Calibri" panose="020F0502020204030204" pitchFamily="34" charset="0"/>
              </a:rPr>
              <a:t>Borzuola</a:t>
            </a:r>
            <a:r>
              <a:rPr lang="cs-CZ" sz="1200">
                <a:solidFill>
                  <a:schemeClr val="tx1">
                    <a:lumMod val="50000"/>
                    <a:lumOff val="50000"/>
                  </a:schemeClr>
                </a:solidFill>
                <a:effectLst/>
                <a:latin typeface="Calibri" panose="020F0502020204030204" pitchFamily="34" charset="0"/>
                <a:ea typeface="Calibri" panose="020F0502020204030204" pitchFamily="34" charset="0"/>
              </a:rPr>
              <a:t>, R., </a:t>
            </a:r>
            <a:r>
              <a:rPr lang="cs-CZ" sz="1200" err="1">
                <a:solidFill>
                  <a:schemeClr val="tx1">
                    <a:lumMod val="50000"/>
                    <a:lumOff val="50000"/>
                  </a:schemeClr>
                </a:solidFill>
                <a:effectLst/>
                <a:latin typeface="Calibri" panose="020F0502020204030204" pitchFamily="34" charset="0"/>
                <a:ea typeface="Calibri" panose="020F0502020204030204" pitchFamily="34" charset="0"/>
              </a:rPr>
              <a:t>Camomilla</a:t>
            </a:r>
            <a:r>
              <a:rPr lang="cs-CZ" sz="1200">
                <a:solidFill>
                  <a:schemeClr val="tx1">
                    <a:lumMod val="50000"/>
                    <a:lumOff val="50000"/>
                  </a:schemeClr>
                </a:solidFill>
                <a:effectLst/>
                <a:latin typeface="Calibri" panose="020F0502020204030204" pitchFamily="34" charset="0"/>
                <a:ea typeface="Calibri" panose="020F0502020204030204" pitchFamily="34" charset="0"/>
              </a:rPr>
              <a:t>, V., </a:t>
            </a:r>
            <a:r>
              <a:rPr lang="cs-CZ" sz="1200" err="1">
                <a:solidFill>
                  <a:schemeClr val="tx1">
                    <a:lumMod val="50000"/>
                    <a:lumOff val="50000"/>
                  </a:schemeClr>
                </a:solidFill>
                <a:effectLst/>
                <a:latin typeface="Calibri" panose="020F0502020204030204" pitchFamily="34" charset="0"/>
                <a:ea typeface="Calibri" panose="020F0502020204030204" pitchFamily="34" charset="0"/>
              </a:rPr>
              <a:t>Bergamini</a:t>
            </a:r>
            <a:r>
              <a:rPr lang="cs-CZ" sz="1200">
                <a:solidFill>
                  <a:schemeClr val="tx1">
                    <a:lumMod val="50000"/>
                    <a:lumOff val="50000"/>
                  </a:schemeClr>
                </a:solidFill>
                <a:effectLst/>
                <a:latin typeface="Calibri" panose="020F0502020204030204" pitchFamily="34" charset="0"/>
                <a:ea typeface="Calibri" panose="020F0502020204030204" pitchFamily="34" charset="0"/>
              </a:rPr>
              <a:t>, E., </a:t>
            </a:r>
            <a:r>
              <a:rPr lang="cs-CZ" sz="1200" err="1">
                <a:solidFill>
                  <a:schemeClr val="tx1">
                    <a:lumMod val="50000"/>
                    <a:lumOff val="50000"/>
                  </a:schemeClr>
                </a:solidFill>
                <a:effectLst/>
                <a:latin typeface="Calibri" panose="020F0502020204030204" pitchFamily="34" charset="0"/>
                <a:ea typeface="Calibri" panose="020F0502020204030204" pitchFamily="34" charset="0"/>
              </a:rPr>
              <a:t>Vannozzi</a:t>
            </a:r>
            <a:r>
              <a:rPr lang="cs-CZ" sz="1200">
                <a:solidFill>
                  <a:schemeClr val="tx1">
                    <a:lumMod val="50000"/>
                    <a:lumOff val="50000"/>
                  </a:schemeClr>
                </a:solidFill>
                <a:effectLst/>
                <a:latin typeface="Calibri" panose="020F0502020204030204" pitchFamily="34" charset="0"/>
                <a:ea typeface="Calibri" panose="020F0502020204030204" pitchFamily="34" charset="0"/>
              </a:rPr>
              <a:t>, G. &amp; </a:t>
            </a:r>
            <a:r>
              <a:rPr lang="cs-CZ" sz="1200" err="1">
                <a:solidFill>
                  <a:schemeClr val="tx1">
                    <a:lumMod val="50000"/>
                    <a:lumOff val="50000"/>
                  </a:schemeClr>
                </a:solidFill>
                <a:effectLst/>
                <a:latin typeface="Calibri" panose="020F0502020204030204" pitchFamily="34" charset="0"/>
                <a:ea typeface="Calibri" panose="020F0502020204030204" pitchFamily="34" charset="0"/>
              </a:rPr>
              <a:t>Macaluso</a:t>
            </a:r>
            <a:r>
              <a:rPr lang="cs-CZ" sz="1200">
                <a:solidFill>
                  <a:schemeClr val="tx1">
                    <a:lumMod val="50000"/>
                    <a:lumOff val="50000"/>
                  </a:schemeClr>
                </a:solidFill>
                <a:effectLst/>
                <a:latin typeface="Calibri" panose="020F0502020204030204" pitchFamily="34" charset="0"/>
                <a:ea typeface="Calibri" panose="020F0502020204030204" pitchFamily="34" charset="0"/>
              </a:rPr>
              <a:t>, A. (2022). </a:t>
            </a:r>
            <a:r>
              <a:rPr lang="cs-CZ" sz="1200" err="1">
                <a:solidFill>
                  <a:schemeClr val="tx1">
                    <a:lumMod val="50000"/>
                    <a:lumOff val="50000"/>
                  </a:schemeClr>
                </a:solidFill>
                <a:effectLst/>
                <a:latin typeface="Calibri" panose="020F0502020204030204" pitchFamily="34" charset="0"/>
                <a:ea typeface="Calibri" panose="020F0502020204030204" pitchFamily="34" charset="0"/>
              </a:rPr>
              <a:t>Biomechanics</a:t>
            </a:r>
            <a:r>
              <a:rPr lang="cs-CZ" sz="1200">
                <a:solidFill>
                  <a:schemeClr val="tx1">
                    <a:lumMod val="50000"/>
                    <a:lumOff val="50000"/>
                  </a:schemeClr>
                </a:solidFill>
                <a:effectLst/>
                <a:latin typeface="Calibri" panose="020F0502020204030204" pitchFamily="34" charset="0"/>
                <a:ea typeface="Calibri" panose="020F0502020204030204" pitchFamily="34" charset="0"/>
              </a:rPr>
              <a:t> </a:t>
            </a:r>
            <a:r>
              <a:rPr lang="cs-CZ" sz="1200" err="1">
                <a:solidFill>
                  <a:schemeClr val="tx1">
                    <a:lumMod val="50000"/>
                    <a:lumOff val="50000"/>
                  </a:schemeClr>
                </a:solidFill>
                <a:effectLst/>
                <a:latin typeface="Calibri" panose="020F0502020204030204" pitchFamily="34" charset="0"/>
                <a:ea typeface="Calibri" panose="020F0502020204030204" pitchFamily="34" charset="0"/>
              </a:rPr>
              <a:t>of</a:t>
            </a:r>
            <a:r>
              <a:rPr lang="cs-CZ" sz="1200">
                <a:solidFill>
                  <a:schemeClr val="tx1">
                    <a:lumMod val="50000"/>
                    <a:lumOff val="50000"/>
                  </a:schemeClr>
                </a:solidFill>
                <a:effectLst/>
                <a:latin typeface="Calibri" panose="020F0502020204030204" pitchFamily="34" charset="0"/>
                <a:ea typeface="Calibri" panose="020F0502020204030204" pitchFamily="34" charset="0"/>
              </a:rPr>
              <a:t> </a:t>
            </a:r>
            <a:r>
              <a:rPr lang="cs-CZ" sz="1200" err="1">
                <a:solidFill>
                  <a:schemeClr val="tx1">
                    <a:lumMod val="50000"/>
                    <a:lumOff val="50000"/>
                  </a:schemeClr>
                </a:solidFill>
                <a:effectLst/>
                <a:latin typeface="Calibri" panose="020F0502020204030204" pitchFamily="34" charset="0"/>
                <a:ea typeface="Calibri" panose="020F0502020204030204" pitchFamily="34" charset="0"/>
              </a:rPr>
              <a:t>the</a:t>
            </a:r>
            <a:r>
              <a:rPr lang="cs-CZ" sz="1200">
                <a:solidFill>
                  <a:schemeClr val="tx1">
                    <a:lumMod val="50000"/>
                    <a:lumOff val="50000"/>
                  </a:schemeClr>
                </a:solidFill>
                <a:effectLst/>
                <a:latin typeface="Calibri" panose="020F0502020204030204" pitchFamily="34" charset="0"/>
                <a:ea typeface="Calibri" panose="020F0502020204030204" pitchFamily="34" charset="0"/>
              </a:rPr>
              <a:t> </a:t>
            </a:r>
            <a:r>
              <a:rPr lang="cs-CZ" sz="1200" err="1">
                <a:solidFill>
                  <a:schemeClr val="tx1">
                    <a:lumMod val="50000"/>
                    <a:lumOff val="50000"/>
                  </a:schemeClr>
                </a:solidFill>
                <a:effectLst/>
                <a:latin typeface="Calibri" panose="020F0502020204030204" pitchFamily="34" charset="0"/>
                <a:ea typeface="Calibri" panose="020F0502020204030204" pitchFamily="34" charset="0"/>
              </a:rPr>
              <a:t>hammer</a:t>
            </a:r>
            <a:r>
              <a:rPr lang="cs-CZ" sz="1200">
                <a:solidFill>
                  <a:schemeClr val="tx1">
                    <a:lumMod val="50000"/>
                    <a:lumOff val="50000"/>
                  </a:schemeClr>
                </a:solidFill>
                <a:effectLst/>
                <a:latin typeface="Calibri" panose="020F0502020204030204" pitchFamily="34" charset="0"/>
                <a:ea typeface="Calibri" panose="020F0502020204030204" pitchFamily="34" charset="0"/>
              </a:rPr>
              <a:t> </a:t>
            </a:r>
            <a:r>
              <a:rPr lang="cs-CZ" sz="1200" err="1">
                <a:solidFill>
                  <a:schemeClr val="tx1">
                    <a:lumMod val="50000"/>
                    <a:lumOff val="50000"/>
                  </a:schemeClr>
                </a:solidFill>
                <a:effectLst/>
                <a:latin typeface="Calibri" panose="020F0502020204030204" pitchFamily="34" charset="0"/>
                <a:ea typeface="Calibri" panose="020F0502020204030204" pitchFamily="34" charset="0"/>
              </a:rPr>
              <a:t>throw</a:t>
            </a:r>
            <a:r>
              <a:rPr lang="cs-CZ" sz="1200">
                <a:solidFill>
                  <a:schemeClr val="tx1">
                    <a:lumMod val="50000"/>
                    <a:lumOff val="50000"/>
                  </a:schemeClr>
                </a:solidFill>
                <a:effectLst/>
                <a:latin typeface="Calibri" panose="020F0502020204030204" pitchFamily="34" charset="0"/>
                <a:ea typeface="Calibri" panose="020F0502020204030204" pitchFamily="34" charset="0"/>
              </a:rPr>
              <a:t>: </a:t>
            </a:r>
            <a:r>
              <a:rPr lang="cs-CZ" sz="1200" err="1">
                <a:solidFill>
                  <a:schemeClr val="tx1">
                    <a:lumMod val="50000"/>
                    <a:lumOff val="50000"/>
                  </a:schemeClr>
                </a:solidFill>
                <a:effectLst/>
                <a:latin typeface="Calibri" panose="020F0502020204030204" pitchFamily="34" charset="0"/>
                <a:ea typeface="Calibri" panose="020F0502020204030204" pitchFamily="34" charset="0"/>
              </a:rPr>
              <a:t>Narrative</a:t>
            </a:r>
            <a:r>
              <a:rPr lang="cs-CZ" sz="1200">
                <a:solidFill>
                  <a:schemeClr val="tx1">
                    <a:lumMod val="50000"/>
                    <a:lumOff val="50000"/>
                  </a:schemeClr>
                </a:solidFill>
                <a:effectLst/>
                <a:latin typeface="Calibri" panose="020F0502020204030204" pitchFamily="34" charset="0"/>
                <a:ea typeface="Calibri" panose="020F0502020204030204" pitchFamily="34" charset="0"/>
              </a:rPr>
              <a:t> </a:t>
            </a:r>
            <a:r>
              <a:rPr lang="cs-CZ" sz="1200" err="1">
                <a:solidFill>
                  <a:schemeClr val="tx1">
                    <a:lumMod val="50000"/>
                    <a:lumOff val="50000"/>
                  </a:schemeClr>
                </a:solidFill>
                <a:effectLst/>
                <a:latin typeface="Calibri" panose="020F0502020204030204" pitchFamily="34" charset="0"/>
                <a:ea typeface="Calibri" panose="020F0502020204030204" pitchFamily="34" charset="0"/>
              </a:rPr>
              <a:t>review</a:t>
            </a:r>
            <a:r>
              <a:rPr lang="cs-CZ" sz="1200">
                <a:solidFill>
                  <a:schemeClr val="tx1">
                    <a:lumMod val="50000"/>
                    <a:lumOff val="50000"/>
                  </a:schemeClr>
                </a:solidFill>
                <a:effectLst/>
                <a:latin typeface="Calibri" panose="020F0502020204030204" pitchFamily="34" charset="0"/>
                <a:ea typeface="Calibri" panose="020F0502020204030204" pitchFamily="34" charset="0"/>
              </a:rPr>
              <a:t>. </a:t>
            </a:r>
            <a:r>
              <a:rPr lang="cs-CZ" sz="1200" i="1" err="1">
                <a:solidFill>
                  <a:schemeClr val="tx1">
                    <a:lumMod val="50000"/>
                    <a:lumOff val="50000"/>
                  </a:schemeClr>
                </a:solidFill>
                <a:effectLst/>
                <a:latin typeface="Calibri" panose="020F0502020204030204" pitchFamily="34" charset="0"/>
                <a:ea typeface="Calibri" panose="020F0502020204030204" pitchFamily="34" charset="0"/>
              </a:rPr>
              <a:t>Frontiers</a:t>
            </a:r>
            <a:r>
              <a:rPr lang="cs-CZ" sz="1200" i="1">
                <a:solidFill>
                  <a:schemeClr val="tx1">
                    <a:lumMod val="50000"/>
                    <a:lumOff val="50000"/>
                  </a:schemeClr>
                </a:solidFill>
                <a:effectLst/>
                <a:latin typeface="Calibri" panose="020F0502020204030204" pitchFamily="34" charset="0"/>
                <a:ea typeface="Calibri" panose="020F0502020204030204" pitchFamily="34" charset="0"/>
              </a:rPr>
              <a:t> in </a:t>
            </a:r>
            <a:r>
              <a:rPr lang="cs-CZ" sz="1200" i="1" err="1">
                <a:solidFill>
                  <a:schemeClr val="tx1">
                    <a:lumMod val="50000"/>
                    <a:lumOff val="50000"/>
                  </a:schemeClr>
                </a:solidFill>
                <a:effectLst/>
                <a:latin typeface="Calibri" panose="020F0502020204030204" pitchFamily="34" charset="0"/>
                <a:ea typeface="Calibri" panose="020F0502020204030204" pitchFamily="34" charset="0"/>
              </a:rPr>
              <a:t>Sports</a:t>
            </a:r>
            <a:r>
              <a:rPr lang="cs-CZ" sz="1200" i="1">
                <a:solidFill>
                  <a:schemeClr val="tx1">
                    <a:lumMod val="50000"/>
                    <a:lumOff val="50000"/>
                  </a:schemeClr>
                </a:solidFill>
                <a:effectLst/>
                <a:latin typeface="Calibri" panose="020F0502020204030204" pitchFamily="34" charset="0"/>
                <a:ea typeface="Calibri" panose="020F0502020204030204" pitchFamily="34" charset="0"/>
              </a:rPr>
              <a:t> and </a:t>
            </a:r>
            <a:r>
              <a:rPr lang="cs-CZ" sz="1200" i="1" err="1">
                <a:solidFill>
                  <a:schemeClr val="tx1">
                    <a:lumMod val="50000"/>
                    <a:lumOff val="50000"/>
                  </a:schemeClr>
                </a:solidFill>
                <a:effectLst/>
                <a:latin typeface="Calibri" panose="020F0502020204030204" pitchFamily="34" charset="0"/>
                <a:ea typeface="Calibri" panose="020F0502020204030204" pitchFamily="34" charset="0"/>
              </a:rPr>
              <a:t>Active</a:t>
            </a:r>
            <a:r>
              <a:rPr lang="cs-CZ" sz="1200" i="1">
                <a:solidFill>
                  <a:schemeClr val="tx1">
                    <a:lumMod val="50000"/>
                    <a:lumOff val="50000"/>
                  </a:schemeClr>
                </a:solidFill>
                <a:effectLst/>
                <a:latin typeface="Calibri" panose="020F0502020204030204" pitchFamily="34" charset="0"/>
                <a:ea typeface="Calibri" panose="020F0502020204030204" pitchFamily="34" charset="0"/>
              </a:rPr>
              <a:t> </a:t>
            </a:r>
            <a:r>
              <a:rPr lang="cs-CZ" sz="1200" i="1" err="1">
                <a:solidFill>
                  <a:schemeClr val="tx1">
                    <a:lumMod val="50000"/>
                    <a:lumOff val="50000"/>
                  </a:schemeClr>
                </a:solidFill>
                <a:effectLst/>
                <a:latin typeface="Calibri" panose="020F0502020204030204" pitchFamily="34" charset="0"/>
                <a:ea typeface="Calibri" panose="020F0502020204030204" pitchFamily="34" charset="0"/>
              </a:rPr>
              <a:t>Living</a:t>
            </a:r>
            <a:r>
              <a:rPr lang="cs-CZ" sz="1200">
                <a:solidFill>
                  <a:schemeClr val="tx1">
                    <a:lumMod val="50000"/>
                    <a:lumOff val="50000"/>
                  </a:schemeClr>
                </a:solidFill>
                <a:effectLst/>
                <a:latin typeface="Calibri" panose="020F0502020204030204" pitchFamily="34" charset="0"/>
                <a:ea typeface="Calibri" panose="020F0502020204030204" pitchFamily="34" charset="0"/>
              </a:rPr>
              <a:t>, </a:t>
            </a:r>
            <a:r>
              <a:rPr lang="cs-CZ" sz="1200" i="1">
                <a:solidFill>
                  <a:schemeClr val="tx1">
                    <a:lumMod val="50000"/>
                    <a:lumOff val="50000"/>
                  </a:schemeClr>
                </a:solidFill>
                <a:effectLst/>
                <a:latin typeface="Calibri" panose="020F0502020204030204" pitchFamily="34" charset="0"/>
                <a:ea typeface="Calibri" panose="020F0502020204030204" pitchFamily="34" charset="0"/>
              </a:rPr>
              <a:t>4</a:t>
            </a:r>
            <a:r>
              <a:rPr lang="cs-CZ" sz="1200">
                <a:solidFill>
                  <a:schemeClr val="tx1">
                    <a:lumMod val="50000"/>
                    <a:lumOff val="50000"/>
                  </a:schemeClr>
                </a:solidFill>
                <a:effectLst/>
                <a:latin typeface="Calibri" panose="020F0502020204030204" pitchFamily="34" charset="0"/>
                <a:ea typeface="Calibri" panose="020F0502020204030204" pitchFamily="34" charset="0"/>
              </a:rPr>
              <a:t>, </a:t>
            </a:r>
            <a:r>
              <a:rPr lang="cs-CZ" sz="1200" err="1">
                <a:solidFill>
                  <a:schemeClr val="tx1">
                    <a:lumMod val="50000"/>
                    <a:lumOff val="50000"/>
                  </a:schemeClr>
                </a:solidFill>
                <a:effectLst/>
                <a:latin typeface="Calibri" panose="020F0502020204030204" pitchFamily="34" charset="0"/>
                <a:ea typeface="Calibri" panose="020F0502020204030204" pitchFamily="34" charset="0"/>
              </a:rPr>
              <a:t>Article</a:t>
            </a:r>
            <a:r>
              <a:rPr lang="cs-CZ" sz="1200">
                <a:solidFill>
                  <a:schemeClr val="tx1">
                    <a:lumMod val="50000"/>
                    <a:lumOff val="50000"/>
                  </a:schemeClr>
                </a:solidFill>
                <a:effectLst/>
                <a:latin typeface="Calibri" panose="020F0502020204030204" pitchFamily="34" charset="0"/>
                <a:ea typeface="Calibri" panose="020F0502020204030204" pitchFamily="34" charset="0"/>
              </a:rPr>
              <a:t> 853536. https://doi.org/10.3389/fspor.2022.853536</a:t>
            </a:r>
            <a:endParaRPr lang="sk-SK" sz="1200">
              <a:solidFill>
                <a:schemeClr val="tx1">
                  <a:lumMod val="50000"/>
                  <a:lumOff val="50000"/>
                </a:schemeClr>
              </a:solidFill>
            </a:endParaRPr>
          </a:p>
        </p:txBody>
      </p:sp>
    </p:spTree>
    <p:extLst>
      <p:ext uri="{BB962C8B-B14F-4D97-AF65-F5344CB8AC3E}">
        <p14:creationId xmlns:p14="http://schemas.microsoft.com/office/powerpoint/2010/main" val="1615636539"/>
      </p:ext>
    </p:extLst>
  </p:cSld>
  <p:clrMapOvr>
    <a:masterClrMapping/>
  </p:clrMapOvr>
  <mc:AlternateContent xmlns:mc="http://schemas.openxmlformats.org/markup-compatibility/2006" xmlns:p14="http://schemas.microsoft.com/office/powerpoint/2010/main">
    <mc:Choice Requires="p14">
      <p:transition p14:dur="200" advTm="20000"/>
    </mc:Choice>
    <mc:Fallback xmlns="">
      <p:transition advTm="20000"/>
    </mc:Fallback>
  </mc:AlternateContent>
</p:sld>
</file>

<file path=ppt/theme/theme1.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FDF48254FDDFD4B9DC1F9D003E04315" ma:contentTypeVersion="6" ma:contentTypeDescription="Vytvoří nový dokument" ma:contentTypeScope="" ma:versionID="c8ff9ce02b0adf8995f1ea235f2aec78">
  <xsd:schema xmlns:xsd="http://www.w3.org/2001/XMLSchema" xmlns:xs="http://www.w3.org/2001/XMLSchema" xmlns:p="http://schemas.microsoft.com/office/2006/metadata/properties" xmlns:ns3="5edd79b3-0304-4379-b7cf-34c01051b129" xmlns:ns4="4337c52c-d56b-44d8-97b1-9490fc5248e5" targetNamespace="http://schemas.microsoft.com/office/2006/metadata/properties" ma:root="true" ma:fieldsID="f9fa99f1013c452a8d8b57113f0d6892" ns3:_="" ns4:_="">
    <xsd:import namespace="5edd79b3-0304-4379-b7cf-34c01051b129"/>
    <xsd:import namespace="4337c52c-d56b-44d8-97b1-9490fc5248e5"/>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dd79b3-0304-4379-b7cf-34c01051b129" elementFormDefault="qualified">
    <xsd:import namespace="http://schemas.microsoft.com/office/2006/documentManagement/types"/>
    <xsd:import namespace="http://schemas.microsoft.com/office/infopath/2007/PartnerControls"/>
    <xsd:element name="SharedWithUsers" ma:index="8" nillable="true" ma:displayName="Sdílí se s"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dílené s podrobnostmi" ma:description="" ma:internalName="SharedWithDetails" ma:readOnly="true">
      <xsd:simpleType>
        <xsd:restriction base="dms:Note">
          <xsd:maxLength value="255"/>
        </xsd:restriction>
      </xsd:simpleType>
    </xsd:element>
    <xsd:element name="SharingHintHash" ma:index="10" nillable="true" ma:displayName="Hodnota hash upozornění na sdílení"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37c52c-d56b-44d8-97b1-9490fc5248e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4337c52c-d56b-44d8-97b1-9490fc5248e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0E9581-03B5-4220-9B76-E79F1BA0D661}">
  <ds:schemaRefs>
    <ds:schemaRef ds:uri="4337c52c-d56b-44d8-97b1-9490fc5248e5"/>
    <ds:schemaRef ds:uri="5edd79b3-0304-4379-b7cf-34c01051b1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4E23286-A03A-4808-881B-AA5553BF3A3A}">
  <ds:schemaRefs>
    <ds:schemaRef ds:uri="http://purl.org/dc/terms/"/>
    <ds:schemaRef ds:uri="5edd79b3-0304-4379-b7cf-34c01051b129"/>
    <ds:schemaRef ds:uri="http://purl.org/dc/dcmitype/"/>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4337c52c-d56b-44d8-97b1-9490fc5248e5"/>
    <ds:schemaRef ds:uri="http://www.w3.org/XML/1998/namespace"/>
    <ds:schemaRef ds:uri="http://purl.org/dc/elements/1.1/"/>
  </ds:schemaRefs>
</ds:datastoreItem>
</file>

<file path=customXml/itemProps3.xml><?xml version="1.0" encoding="utf-8"?>
<ds:datastoreItem xmlns:ds="http://schemas.openxmlformats.org/officeDocument/2006/customXml" ds:itemID="{DE982F43-8971-4B87-A5B4-2C5A492F3DF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TotalTime>
  <Words>2474</Words>
  <Application>Microsoft Office PowerPoint</Application>
  <PresentationFormat>Širokoúhlá obrazovka</PresentationFormat>
  <Paragraphs>278</Paragraphs>
  <Slides>17</Slides>
  <Notes>17</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17</vt:i4>
      </vt:variant>
    </vt:vector>
  </HeadingPairs>
  <TitlesOfParts>
    <vt:vector size="22" baseType="lpstr">
      <vt:lpstr>Arial</vt:lpstr>
      <vt:lpstr>Calibri</vt:lpstr>
      <vt:lpstr>Calibri Light</vt:lpstr>
      <vt:lpstr>Cambria Math</vt:lpstr>
      <vt:lpstr>Motiv Office</vt:lpstr>
      <vt:lpstr>Biomechanika hodů a vrhů</vt:lpstr>
      <vt:lpstr>Orientace v prezentaci</vt:lpstr>
      <vt:lpstr>Hody a vrhy - úvod</vt:lpstr>
      <vt:lpstr>Hody a vrhy – fyzikální základ</vt:lpstr>
      <vt:lpstr>Hody a vrhy – fyzikální základ</vt:lpstr>
      <vt:lpstr>Hody a vrhy – fyzikální základ</vt:lpstr>
      <vt:lpstr>Hody a vrhy – fyzikální základ</vt:lpstr>
      <vt:lpstr>Hody a vrhy – fyzikální základ</vt:lpstr>
      <vt:lpstr>Hody a vrhy – fyzikální základ</vt:lpstr>
      <vt:lpstr>Hody a vrhy – fyzikální základ</vt:lpstr>
      <vt:lpstr>Hody a vrhy – fyzikální základ</vt:lpstr>
      <vt:lpstr>Hody a vrhy – řetězení pohybu</vt:lpstr>
      <vt:lpstr>Hody a vrhy – řetězení pohybu</vt:lpstr>
      <vt:lpstr>Hody a vrhy – příklady ve sportu</vt:lpstr>
      <vt:lpstr>Hody a vrhy – příklady ve sportu</vt:lpstr>
      <vt:lpstr>Hody a vrhy – příklady ve sportu</vt:lpstr>
      <vt:lpstr>Hody a vrhy – příklady ve sportu</vt:lpstr>
    </vt:vector>
  </TitlesOfParts>
  <Company>UP Olomouc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Bizovska Lucia</dc:creator>
  <cp:lastModifiedBy>Lucia Bizovská</cp:lastModifiedBy>
  <cp:revision>10</cp:revision>
  <dcterms:created xsi:type="dcterms:W3CDTF">2022-03-20T16:53:47Z</dcterms:created>
  <dcterms:modified xsi:type="dcterms:W3CDTF">2023-08-22T11:45:56Z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0x010100EFDF48254FDDFD4B9DC1F9D003E04315</vt:lpwstr>
  </property>
</Properties>
</file>